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6" r:id="rId2"/>
    <p:sldId id="268" r:id="rId3"/>
    <p:sldId id="269" r:id="rId4"/>
    <p:sldId id="256" r:id="rId5"/>
    <p:sldId id="265" r:id="rId6"/>
    <p:sldId id="257" r:id="rId7"/>
    <p:sldId id="258" r:id="rId8"/>
    <p:sldId id="259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00"/>
    <a:srgbClr val="00FF00"/>
    <a:srgbClr val="FF6699"/>
    <a:srgbClr val="FF99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8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1CCDF-1612-4393-9AD2-6BE96CF8AFC2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E8073-9918-48DB-A243-1520FEFF9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5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/>
            <a:fld id="{5FD3FF42-0B72-4ACB-A4ED-E3DC11FD3A10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04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02AA87-6818-4D6B-A1A9-21C92D89B6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64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73234-2E9E-4AA1-8905-826BC7E1BA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5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73B3B-DCFA-4B6D-941B-6C3CAF3B068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00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B6663-AD6A-4E20-985C-C494175E27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263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6CD74-230D-45BB-A9FA-B6633DF8BB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79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09486-2B8A-482B-AE64-8BD2DE4A47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31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669DF-F0BD-4008-B635-FE59894F83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13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F53B2-DB21-429D-8C5E-01B9572C3A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44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29A66-C192-4EEE-B776-31AD8B5C428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57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7C42EC-2E96-40DF-9DB8-6D3FB747E42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28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A9CEF-4322-487B-8CA6-4490806BAB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40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1D781E-0B28-4F53-8E54-FC782F538C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368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318" y="2472743"/>
            <a:ext cx="6620968" cy="1235692"/>
          </a:xfrm>
        </p:spPr>
        <p:txBody>
          <a:bodyPr/>
          <a:lstStyle/>
          <a:p>
            <a:r>
              <a:rPr lang="en-US" sz="7200" b="1" dirty="0" smtClean="0">
                <a:latin typeface="+mn-lt"/>
              </a:rPr>
              <a:t>English 10	</a:t>
            </a:r>
            <a:endParaRPr lang="en-US" sz="72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05200"/>
            <a:ext cx="6620968" cy="86142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57BCE5"/>
                </a:solidFill>
              </a:rPr>
              <a:t>March </a:t>
            </a:r>
            <a:r>
              <a:rPr lang="en-US" sz="2800" b="1" dirty="0" smtClean="0">
                <a:solidFill>
                  <a:srgbClr val="57BCE5"/>
                </a:solidFill>
              </a:rPr>
              <a:t>14</a:t>
            </a:r>
            <a:r>
              <a:rPr lang="en-US" sz="2800" b="1" baseline="30000" dirty="0" smtClean="0">
                <a:solidFill>
                  <a:srgbClr val="57BCE5"/>
                </a:solidFill>
              </a:rPr>
              <a:t>th</a:t>
            </a:r>
            <a:r>
              <a:rPr lang="en-US" sz="2800" b="1" dirty="0" smtClean="0">
                <a:solidFill>
                  <a:srgbClr val="57BCE5"/>
                </a:solidFill>
              </a:rPr>
              <a:t>, 2016</a:t>
            </a:r>
            <a:endParaRPr lang="en-US" sz="2800" b="1" dirty="0">
              <a:solidFill>
                <a:srgbClr val="57BC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B0F0"/>
                </a:solidFill>
                <a:latin typeface="+mn-lt"/>
              </a:rPr>
              <a:t>Commenting: Making a claim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b="1" dirty="0" smtClean="0"/>
              <a:t>Chose the one of the following comments that most matches this essay: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/>
              <a:t>Student makes little or no clear claims, assertions or counterclaims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/>
              <a:t>Student makes a claim but it is not clear or precise in its language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/>
              <a:t>Student makes a clear claim, assertion or refutation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2800" b="1" dirty="0" smtClean="0"/>
              <a:t>Student makes an insightful claim, assertion or refutation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00B0F0"/>
                </a:solidFill>
                <a:latin typeface="+mn-lt"/>
              </a:rPr>
              <a:t>Commenting: Supporting the claim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117602"/>
            <a:ext cx="8458200" cy="4351338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b="1" dirty="0" smtClean="0"/>
              <a:t>Chose the one of the following comments that most matches this essay: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b="1" dirty="0" smtClean="0"/>
              <a:t>Student </a:t>
            </a:r>
            <a:r>
              <a:rPr lang="en-US" altLang="en-US" b="1" dirty="0" smtClean="0"/>
              <a:t>may present evidence for their claim, but the evidence may not clearly support the claim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b="1" dirty="0" smtClean="0"/>
              <a:t>Student presents evidence that directly supports the claim that he/she made while relationship between the evidence and claim is occasionally limited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b="1" dirty="0" smtClean="0"/>
              <a:t>Student presents evidence that directly and consistently supports the claim that he/she made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b="1" dirty="0" smtClean="0"/>
              <a:t>Student presents insightful evidence that directly and consistently supports the claim that he/she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54050" y="152401"/>
            <a:ext cx="78867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 smtClean="0">
                <a:solidFill>
                  <a:srgbClr val="00B0F0"/>
                </a:solidFill>
                <a:latin typeface="+mn-lt"/>
              </a:rPr>
              <a:t>Commenting: Providing Citation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79450" y="1143001"/>
            <a:ext cx="7886700" cy="43513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800" b="1" dirty="0" smtClean="0"/>
              <a:t>Chose the one of the following comments that most matches this essay: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dirty="0" smtClean="0"/>
              <a:t>Student fails to provide citations in the form of quotations and paragraph or page numbers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dirty="0" smtClean="0"/>
              <a:t>Student attempts citations but does so incorrectly or inconsistently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dirty="0" smtClean="0"/>
              <a:t>Student provides accurate citations in the form of quotations and paragraph or page </a:t>
            </a:r>
            <a:r>
              <a:rPr lang="en-US" altLang="en-US" sz="2800" b="1" dirty="0" smtClean="0"/>
              <a:t>numbers</a:t>
            </a:r>
          </a:p>
          <a:p>
            <a:pPr marL="609600" indent="-609600" eaLnBrk="1" hangingPunct="1">
              <a:buFontTx/>
              <a:buNone/>
            </a:pPr>
            <a:endParaRPr lang="en-US" altLang="en-US" sz="2800" b="1" dirty="0" smtClean="0"/>
          </a:p>
          <a:p>
            <a:pPr marL="609600" indent="-609600" eaLnBrk="1" hangingPunct="1"/>
            <a:endParaRPr lang="en-US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507997" y="441386"/>
            <a:ext cx="8228160" cy="369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002" rIns="0" bIns="0" anchor="ctr"/>
          <a:lstStyle>
            <a:lvl1pPr eaLnBrk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03238" indent="-200025" eaLnBrk="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04863" indent="-200025" eaLnBrk="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08075" indent="-200025" eaLnBrk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309688" indent="-150813" eaLnBrk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766888" indent="-150813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4088" indent="-150813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681288" indent="-150813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138488" indent="-150813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5400" b="1" dirty="0" smtClean="0">
                <a:latin typeface="+mn-lt"/>
              </a:rPr>
              <a:t>“The Lady or The Tiger”</a:t>
            </a:r>
            <a:endParaRPr lang="en-US" altLang="en-US" sz="5400" b="1" dirty="0">
              <a:latin typeface="+mn-lt"/>
            </a:endParaRPr>
          </a:p>
          <a:p>
            <a:pPr algn="ctr" eaLnBrk="1"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en-US" sz="2800" b="1" dirty="0">
                <a:solidFill>
                  <a:srgbClr val="FFFF00"/>
                </a:solidFill>
                <a:latin typeface="+mn-lt"/>
              </a:rPr>
              <a:t>I can </a:t>
            </a:r>
            <a:r>
              <a:rPr lang="en-US" altLang="en-US" sz="2800" b="1" dirty="0" smtClean="0">
                <a:solidFill>
                  <a:srgbClr val="FFFF00"/>
                </a:solidFill>
                <a:latin typeface="+mn-lt"/>
              </a:rPr>
              <a:t>develop an argument with support and citations from a text.</a:t>
            </a:r>
          </a:p>
          <a:p>
            <a:pPr algn="ctr" eaLnBrk="1">
              <a:spcBef>
                <a:spcPct val="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 sz="2800" b="1" dirty="0">
              <a:latin typeface="+mn-lt"/>
            </a:endParaRPr>
          </a:p>
        </p:txBody>
      </p:sp>
      <p:pic>
        <p:nvPicPr>
          <p:cNvPr id="1026" name="Picture 2" descr="http://1.bp.blogspot.com/-jRRMN0E5o7Q/VFvQ3M7dyFI/AAAAAAAAA2g/6i-Xm4zhIts/s1600/ladytig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8" t="10463" r="6682" b="9140"/>
          <a:stretch/>
        </p:blipFill>
        <p:spPr bwMode="auto">
          <a:xfrm>
            <a:off x="3527372" y="3631843"/>
            <a:ext cx="1931831" cy="229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5258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9727" y="179944"/>
            <a:ext cx="7055380" cy="1400530"/>
          </a:xfrm>
        </p:spPr>
        <p:txBody>
          <a:bodyPr/>
          <a:lstStyle/>
          <a:p>
            <a:r>
              <a:rPr lang="en-US" altLang="en-US" sz="5400" b="1" dirty="0" smtClean="0">
                <a:solidFill>
                  <a:srgbClr val="57BCE5"/>
                </a:solidFill>
              </a:rPr>
              <a:t>Essay Schedule</a:t>
            </a:r>
            <a:endParaRPr lang="en-US" altLang="en-US" sz="5400" b="1" dirty="0">
              <a:solidFill>
                <a:srgbClr val="57BCE5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959" y="1115525"/>
            <a:ext cx="8222575" cy="57424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b="1" strike="sngStrike" dirty="0" smtClean="0">
                <a:solidFill>
                  <a:srgbClr val="FFFF00"/>
                </a:solidFill>
              </a:rPr>
              <a:t>Today 3/7: </a:t>
            </a:r>
            <a:br>
              <a:rPr lang="en-US" altLang="en-US" sz="2400" b="1" strike="sngStrike" dirty="0" smtClean="0">
                <a:solidFill>
                  <a:srgbClr val="FFFF00"/>
                </a:solidFill>
              </a:rPr>
            </a:br>
            <a:r>
              <a:rPr lang="en-US" altLang="en-US" sz="2400" b="1" strike="sngStrike" dirty="0" smtClean="0"/>
              <a:t>Finish Introductions and Write Counter Claim</a:t>
            </a:r>
          </a:p>
          <a:p>
            <a:pPr>
              <a:lnSpc>
                <a:spcPct val="90000"/>
              </a:lnSpc>
            </a:pP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400" b="1" strike="sngStrike" dirty="0" smtClean="0">
                <a:solidFill>
                  <a:srgbClr val="FFFF00"/>
                </a:solidFill>
              </a:rPr>
              <a:t>Tuesday 3/8: </a:t>
            </a:r>
            <a:br>
              <a:rPr lang="en-US" altLang="en-US" sz="2400" b="1" strike="sngStrike" dirty="0" smtClean="0">
                <a:solidFill>
                  <a:srgbClr val="FFFF00"/>
                </a:solidFill>
              </a:rPr>
            </a:br>
            <a:r>
              <a:rPr lang="en-US" altLang="en-US" sz="2400" b="1" strike="sngStrike" dirty="0" smtClean="0"/>
              <a:t>Finish Two Support Paragraphs, Begin Conclusion</a:t>
            </a:r>
            <a:r>
              <a:rPr lang="en-US" altLang="en-US" sz="2400" b="1" dirty="0" smtClean="0"/>
              <a:t>. </a:t>
            </a:r>
          </a:p>
          <a:p>
            <a:pPr>
              <a:lnSpc>
                <a:spcPct val="90000"/>
              </a:lnSpc>
            </a:pP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400" b="1" strike="sngStrike" dirty="0" smtClean="0">
                <a:solidFill>
                  <a:srgbClr val="FFFF00"/>
                </a:solidFill>
              </a:rPr>
              <a:t>Thursday 3/10: </a:t>
            </a:r>
            <a:br>
              <a:rPr lang="en-US" altLang="en-US" sz="2400" b="1" strike="sngStrike" dirty="0" smtClean="0">
                <a:solidFill>
                  <a:srgbClr val="FFFF00"/>
                </a:solidFill>
              </a:rPr>
            </a:br>
            <a:r>
              <a:rPr lang="en-US" altLang="en-US" sz="2400" b="1" strike="sngStrike" dirty="0" smtClean="0"/>
              <a:t>Finish </a:t>
            </a:r>
            <a:r>
              <a:rPr lang="en-US" altLang="en-US" sz="2400" b="1" strike="sngStrike" dirty="0" smtClean="0"/>
              <a:t>Conclusion. </a:t>
            </a:r>
            <a:endParaRPr lang="en-US" altLang="en-US" sz="2400" b="1" strike="sngStrike" dirty="0" smtClean="0"/>
          </a:p>
          <a:p>
            <a:pPr>
              <a:lnSpc>
                <a:spcPct val="90000"/>
              </a:lnSpc>
            </a:pP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FF00"/>
                </a:solidFill>
              </a:rPr>
              <a:t>Monday 3/14: </a:t>
            </a:r>
            <a:br>
              <a:rPr lang="en-US" altLang="en-US" sz="2400" b="1" dirty="0" smtClean="0">
                <a:solidFill>
                  <a:srgbClr val="FFFF00"/>
                </a:solidFill>
              </a:rPr>
            </a:br>
            <a:r>
              <a:rPr lang="en-US" altLang="en-US" sz="2400" b="1" dirty="0" smtClean="0"/>
              <a:t>Finish Editing and Revising</a:t>
            </a:r>
          </a:p>
          <a:p>
            <a:pPr>
              <a:lnSpc>
                <a:spcPct val="90000"/>
              </a:lnSpc>
            </a:pPr>
            <a:endParaRPr lang="en-US" altLang="en-US" sz="2400" b="1" dirty="0"/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FFFF00"/>
                </a:solidFill>
              </a:rPr>
              <a:t>Tuesday 3/15:</a:t>
            </a:r>
            <a:r>
              <a:rPr lang="en-US" altLang="en-US" sz="2400" b="1" dirty="0" smtClean="0"/>
              <a:t>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>Final Drafts Due  </a:t>
            </a:r>
          </a:p>
          <a:p>
            <a:pPr>
              <a:lnSpc>
                <a:spcPct val="90000"/>
              </a:lnSpc>
            </a:pPr>
            <a:endParaRPr lang="en-US" altLang="en-US" sz="2400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2600" b="1" dirty="0" smtClean="0"/>
              <a:t>These must be turned in before spring break!</a:t>
            </a:r>
            <a:endParaRPr lang="en-US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38140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00B0F0"/>
                </a:solidFill>
                <a:latin typeface="+mn-lt"/>
              </a:rPr>
              <a:t>Argumentative Assessment #1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Editing and Revision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00B0F0"/>
                </a:solidFill>
                <a:latin typeface="+mn-lt"/>
              </a:rPr>
              <a:t>Prompt Reminder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/>
              <a:t>	At the end of </a:t>
            </a:r>
            <a:r>
              <a:rPr lang="en-US" altLang="en-US" sz="2800" b="1" u="sng" dirty="0" smtClean="0"/>
              <a:t>The Lady or The Tiger</a:t>
            </a:r>
            <a:r>
              <a:rPr lang="en-US" altLang="en-US" sz="2800" b="1" dirty="0" smtClean="0"/>
              <a:t>, the princess indicates one of the two doors to her love. Based on evidence in the story, which door does she indicate to him?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/>
              <a:t>	Write a well organized, argumentative paper to persuade an audience that your claim is correct. You will need to have a clear introduction, body, and conclusion in order to have a complete argument. Be sure to include evidence from the text that supports your conclusions.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00B0F0"/>
                </a:solidFill>
                <a:latin typeface="+mn-lt"/>
              </a:rPr>
              <a:t>Stage #1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You need highlighters of all three colors from the front of the room. 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You also need a sheet of paper to write comments on.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You will get an essay from another random classmate. </a:t>
            </a:r>
          </a:p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</a:rPr>
              <a:t>READ</a:t>
            </a:r>
            <a:r>
              <a:rPr lang="en-US" altLang="en-US" b="1" dirty="0" smtClean="0"/>
              <a:t> your classmate’s essay quietly to yourself. Your feedback will be essential for their success on this essay.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B0F0"/>
                </a:solidFill>
                <a:latin typeface="+mn-lt"/>
              </a:rPr>
              <a:t>Stage #2: </a:t>
            </a:r>
            <a:r>
              <a:rPr lang="en-US" altLang="en-US" b="1" dirty="0" smtClean="0">
                <a:solidFill>
                  <a:srgbClr val="00FF00"/>
                </a:solidFill>
                <a:latin typeface="+mn-lt"/>
              </a:rPr>
              <a:t>Main Ideas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8800"/>
            <a:ext cx="7886700" cy="4351338"/>
          </a:xfrm>
        </p:spPr>
        <p:txBody>
          <a:bodyPr/>
          <a:lstStyle/>
          <a:p>
            <a:pPr marL="609600" indent="-609600" eaLnBrk="1" hangingPunct="1"/>
            <a:r>
              <a:rPr lang="en-US" altLang="en-US" sz="2800" b="1" dirty="0" smtClean="0"/>
              <a:t>Take the </a:t>
            </a:r>
            <a:r>
              <a:rPr lang="en-US" altLang="en-US" sz="2800" b="1" dirty="0" smtClean="0">
                <a:solidFill>
                  <a:srgbClr val="00FF00"/>
                </a:solidFill>
              </a:rPr>
              <a:t>green highlighter </a:t>
            </a:r>
            <a:r>
              <a:rPr lang="en-US" altLang="en-US" sz="2800" b="1" dirty="0" smtClean="0"/>
              <a:t>and highlight the major/main CLAIM of this essay.</a:t>
            </a:r>
          </a:p>
          <a:p>
            <a:pPr marL="609600" indent="-609600"/>
            <a:r>
              <a:rPr lang="en-US" altLang="en-US" sz="2800" b="1" dirty="0" smtClean="0"/>
              <a:t>Using the </a:t>
            </a:r>
            <a:r>
              <a:rPr lang="en-US" altLang="en-US" b="1" dirty="0" smtClean="0">
                <a:solidFill>
                  <a:srgbClr val="00FF00"/>
                </a:solidFill>
              </a:rPr>
              <a:t>green </a:t>
            </a:r>
            <a:r>
              <a:rPr lang="en-US" altLang="en-US" b="1" dirty="0" smtClean="0">
                <a:solidFill>
                  <a:srgbClr val="00FF00"/>
                </a:solidFill>
              </a:rPr>
              <a:t>highlighter</a:t>
            </a:r>
            <a:r>
              <a:rPr lang="en-US" altLang="en-US" b="1" dirty="0" smtClean="0">
                <a:solidFill>
                  <a:srgbClr val="FFFF00"/>
                </a:solidFill>
              </a:rPr>
              <a:t>, </a:t>
            </a:r>
            <a:r>
              <a:rPr lang="en-US" altLang="en-US" sz="2800" b="1" u="sng" dirty="0" smtClean="0"/>
              <a:t>circle </a:t>
            </a:r>
            <a:r>
              <a:rPr lang="en-US" altLang="en-US" sz="2800" b="1" dirty="0" smtClean="0"/>
              <a:t>the </a:t>
            </a:r>
            <a:r>
              <a:rPr lang="en-US" altLang="en-US" sz="2800" b="1" dirty="0" smtClean="0"/>
              <a:t>KEY REASONS that the claim is true.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b="1" dirty="0" smtClean="0"/>
              <a:t>Now think about and </a:t>
            </a:r>
            <a:r>
              <a:rPr lang="en-US" altLang="en-US" sz="2800" b="1" u="sng" dirty="0" smtClean="0"/>
              <a:t>comment</a:t>
            </a:r>
            <a:r>
              <a:rPr lang="en-US" altLang="en-US" sz="2800" b="1" dirty="0" smtClean="0"/>
              <a:t> on the following questions: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dirty="0" smtClean="0"/>
              <a:t>Does the </a:t>
            </a:r>
            <a:r>
              <a:rPr lang="en-US" altLang="en-US" sz="2800" b="1" dirty="0" smtClean="0"/>
              <a:t>essay clearly </a:t>
            </a:r>
            <a:r>
              <a:rPr lang="en-US" altLang="en-US" sz="2800" b="1" dirty="0" smtClean="0"/>
              <a:t>take a side on the issue?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b="1" dirty="0" smtClean="0"/>
              <a:t>Does the essay present reasons that the claim is true?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325" y="381000"/>
            <a:ext cx="8286750" cy="132556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00B0F0"/>
                </a:solidFill>
                <a:latin typeface="+mn-lt"/>
              </a:rPr>
              <a:t>Stage #3: </a:t>
            </a:r>
            <a:r>
              <a:rPr lang="en-US" altLang="en-US" sz="4800" b="1" dirty="0" smtClean="0">
                <a:solidFill>
                  <a:srgbClr val="FFFF00"/>
                </a:solidFill>
                <a:latin typeface="+mn-lt"/>
              </a:rPr>
              <a:t>Support and Evidence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0525" y="1524000"/>
            <a:ext cx="8362950" cy="4351338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b="1" dirty="0" smtClean="0"/>
              <a:t>Use the </a:t>
            </a:r>
            <a:r>
              <a:rPr lang="en-US" altLang="en-US" b="1" dirty="0" smtClean="0">
                <a:solidFill>
                  <a:srgbClr val="FFFF00"/>
                </a:solidFill>
              </a:rPr>
              <a:t>yellow highlighter </a:t>
            </a:r>
            <a:r>
              <a:rPr lang="en-US" altLang="en-US" b="1" dirty="0" smtClean="0"/>
              <a:t>to highlight every element of </a:t>
            </a:r>
            <a:r>
              <a:rPr lang="en-US" altLang="en-US" b="1" u="sng" dirty="0" smtClean="0"/>
              <a:t>support</a:t>
            </a:r>
            <a:r>
              <a:rPr lang="en-US" altLang="en-US" b="1" dirty="0" smtClean="0"/>
              <a:t> or </a:t>
            </a:r>
            <a:r>
              <a:rPr lang="en-US" altLang="en-US" b="1" u="sng" dirty="0" smtClean="0"/>
              <a:t>direct evidence </a:t>
            </a:r>
            <a:r>
              <a:rPr lang="en-US" altLang="en-US" b="1" dirty="0" smtClean="0"/>
              <a:t>that supports the main claim.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b="1" dirty="0" smtClean="0"/>
              <a:t>Now consider and </a:t>
            </a:r>
            <a:r>
              <a:rPr lang="en-US" altLang="en-US" b="1" u="sng" dirty="0" smtClean="0"/>
              <a:t>comment</a:t>
            </a:r>
            <a:r>
              <a:rPr lang="en-US" altLang="en-US" b="1" dirty="0" smtClean="0"/>
              <a:t> on the following questions: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b="1" dirty="0" smtClean="0"/>
              <a:t>Does the evidence/support work to prove the main claim?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b="1" dirty="0" smtClean="0"/>
              <a:t>Is the evidence/support convincing?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b="1" dirty="0" smtClean="0"/>
              <a:t>Is their enough evidence to really prove the claim?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b="1" dirty="0" smtClean="0"/>
              <a:t>Have they created </a:t>
            </a:r>
            <a:r>
              <a:rPr lang="en-US" altLang="en-US" b="1" dirty="0" smtClean="0"/>
              <a:t> “strong” </a:t>
            </a:r>
            <a:r>
              <a:rPr lang="en-US" altLang="en-US" b="1" dirty="0" smtClean="0"/>
              <a:t>or </a:t>
            </a:r>
            <a:r>
              <a:rPr lang="en-US" altLang="en-US" b="1" dirty="0" smtClean="0"/>
              <a:t>“weak” </a:t>
            </a:r>
            <a:r>
              <a:rPr lang="en-US" altLang="en-US" b="1" dirty="0" smtClean="0"/>
              <a:t>body </a:t>
            </a:r>
            <a:r>
              <a:rPr lang="en-US" altLang="en-US" b="1" dirty="0" smtClean="0"/>
              <a:t>paragraphs?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00B0F0"/>
                </a:solidFill>
                <a:latin typeface="+mn-lt"/>
              </a:rPr>
              <a:t>Stage #4: </a:t>
            </a:r>
            <a:r>
              <a:rPr lang="en-US" altLang="en-US" sz="4800" b="1" dirty="0" smtClean="0">
                <a:ln>
                  <a:solidFill>
                    <a:schemeClr val="tx1"/>
                  </a:solidFill>
                </a:ln>
                <a:solidFill>
                  <a:srgbClr val="FF0066"/>
                </a:solidFill>
                <a:latin typeface="+mn-lt"/>
              </a:rPr>
              <a:t>Editing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8286750" cy="47275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Using the </a:t>
            </a:r>
            <a:r>
              <a:rPr lang="en-US" altLang="en-US" b="1" dirty="0" smtClean="0">
                <a:ln w="3175">
                  <a:solidFill>
                    <a:schemeClr val="tx1"/>
                  </a:solidFill>
                </a:ln>
                <a:solidFill>
                  <a:srgbClr val="FF0066"/>
                </a:solidFill>
              </a:rPr>
              <a:t>pink highlighter </a:t>
            </a:r>
            <a:r>
              <a:rPr lang="en-US" altLang="en-US" b="1" dirty="0" smtClean="0"/>
              <a:t>identify any obvious errors in </a:t>
            </a:r>
            <a:r>
              <a:rPr lang="en-US" altLang="en-US" b="1" dirty="0" smtClean="0"/>
              <a:t>sentences.</a:t>
            </a:r>
            <a:endParaRPr lang="en-US" alt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/>
              <a:t>Sentence </a:t>
            </a:r>
            <a:r>
              <a:rPr lang="en-US" altLang="en-US" sz="2800" b="1" dirty="0" smtClean="0"/>
              <a:t>Structure (run-on, comma splice, fragments)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/>
              <a:t>Sentence doesn’t make sense (needs to be re-written)</a:t>
            </a:r>
            <a:endParaRPr lang="en-US" altLang="en-US" sz="2800" b="1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/>
              <a:t>Using </a:t>
            </a:r>
            <a:r>
              <a:rPr lang="en-US" altLang="en-US" b="1" dirty="0" smtClean="0"/>
              <a:t>the </a:t>
            </a:r>
            <a:r>
              <a:rPr lang="en-US" altLang="en-US" b="1" dirty="0" smtClean="0">
                <a:ln w="3175">
                  <a:solidFill>
                    <a:schemeClr val="tx1"/>
                  </a:solidFill>
                </a:ln>
                <a:solidFill>
                  <a:srgbClr val="FF0066"/>
                </a:solidFill>
              </a:rPr>
              <a:t>pink highlighter </a:t>
            </a:r>
            <a:r>
              <a:rPr lang="en-US" altLang="en-US" b="1" dirty="0" smtClean="0"/>
              <a:t>circle </a:t>
            </a:r>
            <a:r>
              <a:rPr lang="en-US" altLang="en-US" b="1" dirty="0" smtClean="0"/>
              <a:t>any of the following errors:</a:t>
            </a:r>
            <a:endParaRPr lang="en-US" alt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/>
              <a:t>I, me, my, </a:t>
            </a:r>
            <a:r>
              <a:rPr lang="en-US" altLang="en-US" sz="2800" b="1" dirty="0" smtClean="0"/>
              <a:t>mine, you</a:t>
            </a:r>
            <a:r>
              <a:rPr lang="en-US" altLang="en-US" sz="2800" b="1" dirty="0" smtClean="0"/>
              <a:t>, your, </a:t>
            </a:r>
            <a:r>
              <a:rPr lang="en-US" altLang="en-US" sz="2800" b="1" dirty="0" smtClean="0"/>
              <a:t>yours, we</a:t>
            </a:r>
            <a:r>
              <a:rPr lang="en-US" altLang="en-US" sz="2800" b="1" dirty="0" smtClean="0"/>
              <a:t>, our, ours, </a:t>
            </a:r>
            <a:r>
              <a:rPr lang="en-US" altLang="en-US" sz="2800" b="1" dirty="0" smtClean="0"/>
              <a:t>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/>
              <a:t>Grammar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/>
              <a:t>Punctuation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b="1" dirty="0" smtClean="0"/>
              <a:t>Contractions (can’t, didn’t, they’re, would’ve, etc.)</a:t>
            </a:r>
            <a:endParaRPr lang="en-US" alt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521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Microsoft YaHei</vt:lpstr>
      <vt:lpstr>Arial</vt:lpstr>
      <vt:lpstr>Calibri</vt:lpstr>
      <vt:lpstr>Calibri Light</vt:lpstr>
      <vt:lpstr>Times New Roman</vt:lpstr>
      <vt:lpstr>Office Theme</vt:lpstr>
      <vt:lpstr>English 10 </vt:lpstr>
      <vt:lpstr>PowerPoint Presentation</vt:lpstr>
      <vt:lpstr>Essay Schedule</vt:lpstr>
      <vt:lpstr>Argumentative Assessment #1</vt:lpstr>
      <vt:lpstr>Prompt Reminder</vt:lpstr>
      <vt:lpstr>Stage #1</vt:lpstr>
      <vt:lpstr>Stage #2: Main Ideas</vt:lpstr>
      <vt:lpstr>Stage #3: Support and Evidence</vt:lpstr>
      <vt:lpstr>Stage #4: Editing</vt:lpstr>
      <vt:lpstr>Commenting: Making a claim</vt:lpstr>
      <vt:lpstr>Commenting: Supporting the claim</vt:lpstr>
      <vt:lpstr>Commenting: Providing Citation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Spaulding</dc:creator>
  <cp:lastModifiedBy>Christopher Spaulding</cp:lastModifiedBy>
  <cp:revision>19</cp:revision>
  <cp:lastPrinted>1601-01-01T00:00:00Z</cp:lastPrinted>
  <dcterms:created xsi:type="dcterms:W3CDTF">1601-01-01T00:00:00Z</dcterms:created>
  <dcterms:modified xsi:type="dcterms:W3CDTF">2016-03-14T22:28:52Z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