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399" r:id="rId3"/>
    <p:sldId id="404" r:id="rId4"/>
    <p:sldId id="397" r:id="rId5"/>
    <p:sldId id="381" r:id="rId6"/>
    <p:sldId id="374" r:id="rId7"/>
    <p:sldId id="375" r:id="rId8"/>
    <p:sldId id="378" r:id="rId9"/>
    <p:sldId id="394" r:id="rId10"/>
    <p:sldId id="383" r:id="rId11"/>
    <p:sldId id="384" r:id="rId12"/>
    <p:sldId id="392" r:id="rId13"/>
    <p:sldId id="395" r:id="rId14"/>
    <p:sldId id="398" r:id="rId15"/>
    <p:sldId id="385" r:id="rId16"/>
    <p:sldId id="388" r:id="rId17"/>
    <p:sldId id="3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B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94660"/>
  </p:normalViewPr>
  <p:slideViewPr>
    <p:cSldViewPr snapToGrid="0">
      <p:cViewPr varScale="1">
        <p:scale>
          <a:sx n="62" d="100"/>
          <a:sy n="62" d="100"/>
        </p:scale>
        <p:origin x="534"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AC90B-0C55-4945-A002-835315665814}" type="datetimeFigureOut">
              <a:rPr lang="en-US" smtClean="0"/>
              <a:t>3/10/2016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489A0-BEB9-4FC7-BFAB-070F936F709F}" type="slidenum">
              <a:rPr lang="en-US" smtClean="0"/>
              <a:t>‹#›</a:t>
            </a:fld>
            <a:endParaRPr lang="en-US"/>
          </a:p>
        </p:txBody>
      </p:sp>
    </p:spTree>
    <p:extLst>
      <p:ext uri="{BB962C8B-B14F-4D97-AF65-F5344CB8AC3E}">
        <p14:creationId xmlns:p14="http://schemas.microsoft.com/office/powerpoint/2010/main" val="306796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5FD3FF42-0B72-4ACB-A4ED-E3DC11FD3A10}" type="slidenum">
              <a:rPr lang="en-US" altLang="en-US">
                <a:solidFill>
                  <a:srgbClr val="000000"/>
                </a:solidFill>
                <a:latin typeface="Times New Roman" panose="02020603050405020304" pitchFamily="18" charset="0"/>
              </a:rPr>
              <a:pPr eaLnBrk="1"/>
              <a:t>3</a:t>
            </a:fld>
            <a:endParaRPr lang="en-US" altLang="en-US">
              <a:solidFill>
                <a:srgbClr val="000000"/>
              </a:solidFill>
              <a:latin typeface="Times New Roman" panose="02020603050405020304" pitchFamily="18" charset="0"/>
            </a:endParaRPr>
          </a:p>
        </p:txBody>
      </p:sp>
      <p:sp>
        <p:nvSpPr>
          <p:cNvPr id="14339"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a:spLocks noGrp="1" noChangeArrowheads="1"/>
          </p:cNvSpPr>
          <p:nvPr>
            <p:ph type="body" idx="1"/>
          </p:nvPr>
        </p:nvSpPr>
        <p:spPr>
          <a:xfrm>
            <a:off x="777875" y="4776788"/>
            <a:ext cx="6218238" cy="452596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25704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165530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B3B31-B72F-484E-A1F9-251E4E5CA5D6}"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297219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109830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540814"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
        <p:nvSpPr>
          <p:cNvPr id="11" name="TextBox 10"/>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1596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46163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958522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238906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557875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82342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426269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12381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4B3B31-B72F-484E-A1F9-251E4E5CA5D6}"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44449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4B3B31-B72F-484E-A1F9-251E4E5CA5D6}"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09915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118940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93888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14B3B31-B72F-484E-A1F9-251E4E5CA5D6}" type="datetimeFigureOut">
              <a:rPr lang="en-US" smtClean="0"/>
              <a:t>3/10/2016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140691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B3B31-B72F-484E-A1F9-251E4E5CA5D6}"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73EA9-C03F-482A-8FF7-A1186BCBED1A}" type="slidenum">
              <a:rPr lang="en-US" smtClean="0"/>
              <a:t>‹#›</a:t>
            </a:fld>
            <a:endParaRPr lang="en-US"/>
          </a:p>
        </p:txBody>
      </p:sp>
    </p:spTree>
    <p:extLst>
      <p:ext uri="{BB962C8B-B14F-4D97-AF65-F5344CB8AC3E}">
        <p14:creationId xmlns:p14="http://schemas.microsoft.com/office/powerpoint/2010/main" val="307892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14B3B31-B72F-484E-A1F9-251E4E5CA5D6}" type="datetimeFigureOut">
              <a:rPr lang="en-US" smtClean="0"/>
              <a:t>3/10/2016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8573EA9-C03F-482A-8FF7-A1186BCBED1A}" type="slidenum">
              <a:rPr lang="en-US" smtClean="0"/>
              <a:t>‹#›</a:t>
            </a:fld>
            <a:endParaRPr lang="en-US"/>
          </a:p>
        </p:txBody>
      </p:sp>
    </p:spTree>
    <p:extLst>
      <p:ext uri="{BB962C8B-B14F-4D97-AF65-F5344CB8AC3E}">
        <p14:creationId xmlns:p14="http://schemas.microsoft.com/office/powerpoint/2010/main" val="3560057977"/>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318" y="2472743"/>
            <a:ext cx="6620968" cy="1235692"/>
          </a:xfrm>
        </p:spPr>
        <p:txBody>
          <a:bodyPr/>
          <a:lstStyle/>
          <a:p>
            <a:r>
              <a:rPr lang="en-US" b="1" dirty="0" smtClean="0"/>
              <a:t>English 10</a:t>
            </a:r>
            <a:r>
              <a:rPr lang="en-US" dirty="0" smtClean="0"/>
              <a:t>	</a:t>
            </a:r>
            <a:endParaRPr lang="en-US" dirty="0"/>
          </a:p>
        </p:txBody>
      </p:sp>
      <p:sp>
        <p:nvSpPr>
          <p:cNvPr id="3" name="Subtitle 2"/>
          <p:cNvSpPr>
            <a:spLocks noGrp="1"/>
          </p:cNvSpPr>
          <p:nvPr>
            <p:ph type="subTitle" idx="1"/>
          </p:nvPr>
        </p:nvSpPr>
        <p:spPr>
          <a:xfrm>
            <a:off x="2112637" y="3491456"/>
            <a:ext cx="6620968" cy="861420"/>
          </a:xfrm>
        </p:spPr>
        <p:txBody>
          <a:bodyPr/>
          <a:lstStyle/>
          <a:p>
            <a:r>
              <a:rPr lang="en-US" b="1" dirty="0" smtClean="0">
                <a:solidFill>
                  <a:srgbClr val="57BCE5"/>
                </a:solidFill>
              </a:rPr>
              <a:t>March </a:t>
            </a:r>
            <a:r>
              <a:rPr lang="en-US" b="1" dirty="0" smtClean="0">
                <a:solidFill>
                  <a:srgbClr val="57BCE5"/>
                </a:solidFill>
              </a:rPr>
              <a:t>10</a:t>
            </a:r>
            <a:r>
              <a:rPr lang="en-US" b="1" baseline="30000" dirty="0" smtClean="0">
                <a:solidFill>
                  <a:srgbClr val="57BCE5"/>
                </a:solidFill>
              </a:rPr>
              <a:t>th</a:t>
            </a:r>
            <a:r>
              <a:rPr lang="en-US" b="1" dirty="0" smtClean="0">
                <a:solidFill>
                  <a:srgbClr val="57BCE5"/>
                </a:solidFill>
              </a:rPr>
              <a:t>, 2016</a:t>
            </a:r>
            <a:endParaRPr lang="en-US" b="1" dirty="0">
              <a:solidFill>
                <a:srgbClr val="57BCE5"/>
              </a:solidFill>
            </a:endParaRPr>
          </a:p>
        </p:txBody>
      </p:sp>
    </p:spTree>
    <p:extLst>
      <p:ext uri="{BB962C8B-B14F-4D97-AF65-F5344CB8AC3E}">
        <p14:creationId xmlns:p14="http://schemas.microsoft.com/office/powerpoint/2010/main" val="1687803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84709" y="452718"/>
            <a:ext cx="8118377" cy="1400530"/>
          </a:xfrm>
        </p:spPr>
        <p:txBody>
          <a:bodyPr/>
          <a:lstStyle/>
          <a:p>
            <a:r>
              <a:rPr lang="en-US" altLang="en-US" sz="5400" b="1" dirty="0">
                <a:solidFill>
                  <a:srgbClr val="57BCE5"/>
                </a:solidFill>
              </a:rPr>
              <a:t>Building an Introduction</a:t>
            </a:r>
          </a:p>
        </p:txBody>
      </p:sp>
      <p:sp>
        <p:nvSpPr>
          <p:cNvPr id="14339" name="Rectangle 3"/>
          <p:cNvSpPr>
            <a:spLocks noGrp="1" noChangeArrowheads="1"/>
          </p:cNvSpPr>
          <p:nvPr>
            <p:ph type="body" idx="1"/>
          </p:nvPr>
        </p:nvSpPr>
        <p:spPr>
          <a:xfrm>
            <a:off x="789064" y="1692317"/>
            <a:ext cx="7466294" cy="4476663"/>
          </a:xfrm>
        </p:spPr>
        <p:txBody>
          <a:bodyPr>
            <a:normAutofit/>
          </a:bodyPr>
          <a:lstStyle/>
          <a:p>
            <a:pPr marL="609600" indent="-609600">
              <a:buFontTx/>
              <a:buAutoNum type="arabicPeriod"/>
            </a:pPr>
            <a:r>
              <a:rPr lang="en-US" altLang="en-US" sz="2800" b="1" dirty="0"/>
              <a:t>Begin with a hook if possible.</a:t>
            </a:r>
          </a:p>
          <a:p>
            <a:pPr marL="609600" indent="-609600">
              <a:buFontTx/>
              <a:buAutoNum type="arabicPeriod"/>
            </a:pPr>
            <a:r>
              <a:rPr lang="en-US" altLang="en-US" sz="2800" b="1" dirty="0"/>
              <a:t>Set up the argument</a:t>
            </a:r>
          </a:p>
          <a:p>
            <a:pPr marL="990600" lvl="1" indent="-533400">
              <a:buFontTx/>
              <a:buAutoNum type="alphaLcPeriod"/>
            </a:pPr>
            <a:r>
              <a:rPr lang="en-US" altLang="en-US" sz="2400" b="1" dirty="0"/>
              <a:t>In this essay, setting up the argument will require briefly summarizing the story.</a:t>
            </a:r>
          </a:p>
          <a:p>
            <a:pPr marL="990600" lvl="1" indent="-533400">
              <a:buFontTx/>
              <a:buAutoNum type="alphaLcPeriod"/>
            </a:pPr>
            <a:r>
              <a:rPr lang="en-US" altLang="en-US" sz="2400" b="1" dirty="0"/>
              <a:t>You still need to “set up” the argument</a:t>
            </a:r>
          </a:p>
          <a:p>
            <a:pPr marL="609600" indent="-609600">
              <a:buFontTx/>
              <a:buAutoNum type="arabicPeriod"/>
            </a:pPr>
            <a:r>
              <a:rPr lang="en-US" altLang="en-US" sz="2800" b="1" dirty="0"/>
              <a:t>Make the claim</a:t>
            </a:r>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3852037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0315" y="233777"/>
            <a:ext cx="7963831" cy="850195"/>
          </a:xfrm>
        </p:spPr>
        <p:txBody>
          <a:bodyPr/>
          <a:lstStyle/>
          <a:p>
            <a:r>
              <a:rPr lang="en-US" altLang="en-US" sz="5400" b="1" dirty="0" smtClean="0">
                <a:solidFill>
                  <a:srgbClr val="57BCE5"/>
                </a:solidFill>
              </a:rPr>
              <a:t>Hook Ideas</a:t>
            </a:r>
            <a:endParaRPr lang="en-US" altLang="en-US" sz="5400" b="1" dirty="0">
              <a:solidFill>
                <a:srgbClr val="57BCE5"/>
              </a:solidFill>
            </a:endParaRPr>
          </a:p>
        </p:txBody>
      </p:sp>
      <p:sp>
        <p:nvSpPr>
          <p:cNvPr id="15363" name="Rectangle 3"/>
          <p:cNvSpPr>
            <a:spLocks noGrp="1" noChangeArrowheads="1"/>
          </p:cNvSpPr>
          <p:nvPr>
            <p:ph type="body" idx="1"/>
          </p:nvPr>
        </p:nvSpPr>
        <p:spPr>
          <a:xfrm>
            <a:off x="263470" y="1199882"/>
            <a:ext cx="8728129" cy="5943600"/>
          </a:xfrm>
        </p:spPr>
        <p:txBody>
          <a:bodyPr>
            <a:normAutofit lnSpcReduction="10000"/>
          </a:bodyPr>
          <a:lstStyle/>
          <a:p>
            <a:pPr marL="0" indent="0">
              <a:lnSpc>
                <a:spcPct val="90000"/>
              </a:lnSpc>
              <a:buNone/>
            </a:pPr>
            <a:r>
              <a:rPr lang="en-US" altLang="en-US" sz="2400" b="1" dirty="0" smtClean="0"/>
              <a:t>Remember, the hook is supposed to get your audience interested in your topic and make them want to keep reading. </a:t>
            </a:r>
          </a:p>
          <a:p>
            <a:pPr marL="0" indent="0">
              <a:lnSpc>
                <a:spcPct val="90000"/>
              </a:lnSpc>
              <a:buNone/>
            </a:pPr>
            <a:endParaRPr lang="en-US" altLang="en-US" sz="2400" b="1" dirty="0"/>
          </a:p>
          <a:p>
            <a:pPr marL="0" indent="0">
              <a:lnSpc>
                <a:spcPct val="90000"/>
              </a:lnSpc>
              <a:buNone/>
            </a:pPr>
            <a:r>
              <a:rPr lang="en-US" altLang="en-US" sz="2400" b="1" dirty="0" smtClean="0"/>
              <a:t>The best way to hook your audience is to get them </a:t>
            </a:r>
            <a:r>
              <a:rPr lang="en-US" altLang="en-US" sz="2400" b="1" u="sng" dirty="0" smtClean="0"/>
              <a:t>personally connected</a:t>
            </a:r>
            <a:r>
              <a:rPr lang="en-US" altLang="en-US" sz="2400" b="1" dirty="0" smtClean="0"/>
              <a:t> to your topic. </a:t>
            </a:r>
          </a:p>
          <a:p>
            <a:pPr marL="0" indent="0">
              <a:lnSpc>
                <a:spcPct val="90000"/>
              </a:lnSpc>
              <a:buNone/>
            </a:pPr>
            <a:endParaRPr lang="en-US" altLang="en-US" sz="2400" b="1" dirty="0"/>
          </a:p>
          <a:p>
            <a:pPr marL="0" indent="0">
              <a:lnSpc>
                <a:spcPct val="90000"/>
              </a:lnSpc>
              <a:buNone/>
            </a:pPr>
            <a:r>
              <a:rPr lang="en-US" altLang="en-US" sz="2400" b="1" dirty="0" smtClean="0"/>
              <a:t>Some universal topics in our story:</a:t>
            </a:r>
          </a:p>
          <a:p>
            <a:pPr marL="0" indent="0">
              <a:lnSpc>
                <a:spcPct val="90000"/>
              </a:lnSpc>
              <a:buNone/>
            </a:pPr>
            <a:endParaRPr lang="en-US" altLang="en-US" sz="2400" b="1" dirty="0"/>
          </a:p>
          <a:p>
            <a:pPr>
              <a:lnSpc>
                <a:spcPct val="90000"/>
              </a:lnSpc>
            </a:pPr>
            <a:r>
              <a:rPr lang="en-US" altLang="en-US" sz="2400" b="1" dirty="0" smtClean="0">
                <a:solidFill>
                  <a:srgbClr val="FFFF00"/>
                </a:solidFill>
              </a:rPr>
              <a:t>Lost/forbidden love</a:t>
            </a:r>
          </a:p>
          <a:p>
            <a:pPr>
              <a:lnSpc>
                <a:spcPct val="90000"/>
              </a:lnSpc>
            </a:pPr>
            <a:r>
              <a:rPr lang="en-US" altLang="en-US" sz="2400" b="1" dirty="0" smtClean="0">
                <a:solidFill>
                  <a:srgbClr val="FFFF00"/>
                </a:solidFill>
              </a:rPr>
              <a:t>Difficult decisions</a:t>
            </a:r>
          </a:p>
          <a:p>
            <a:pPr>
              <a:lnSpc>
                <a:spcPct val="90000"/>
              </a:lnSpc>
            </a:pPr>
            <a:r>
              <a:rPr lang="en-US" altLang="en-US" sz="2400" b="1" dirty="0" smtClean="0">
                <a:solidFill>
                  <a:srgbClr val="FFFF00"/>
                </a:solidFill>
              </a:rPr>
              <a:t>The evil inside us (Barbarism)</a:t>
            </a:r>
          </a:p>
          <a:p>
            <a:pPr>
              <a:lnSpc>
                <a:spcPct val="90000"/>
              </a:lnSpc>
            </a:pPr>
            <a:r>
              <a:rPr lang="en-US" altLang="en-US" sz="2400" b="1" dirty="0" smtClean="0">
                <a:solidFill>
                  <a:srgbClr val="FFFF00"/>
                </a:solidFill>
              </a:rPr>
              <a:t>Complete trust </a:t>
            </a:r>
          </a:p>
          <a:p>
            <a:pPr>
              <a:lnSpc>
                <a:spcPct val="90000"/>
              </a:lnSpc>
            </a:pPr>
            <a:r>
              <a:rPr lang="en-US" altLang="en-US" sz="2400" b="1" dirty="0" smtClean="0">
                <a:solidFill>
                  <a:srgbClr val="FFFF00"/>
                </a:solidFill>
              </a:rPr>
              <a:t>Mystery and Suspense  </a:t>
            </a:r>
            <a:endParaRPr lang="en-US" altLang="en-US" sz="2400" b="1" dirty="0">
              <a:solidFill>
                <a:srgbClr val="FFFF00"/>
              </a:solidFill>
            </a:endParaRPr>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3104156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84709" y="452718"/>
            <a:ext cx="8118377" cy="1400530"/>
          </a:xfrm>
        </p:spPr>
        <p:txBody>
          <a:bodyPr/>
          <a:lstStyle/>
          <a:p>
            <a:r>
              <a:rPr lang="en-US" altLang="en-US" sz="5400" b="1" dirty="0">
                <a:solidFill>
                  <a:srgbClr val="57BCE5"/>
                </a:solidFill>
              </a:rPr>
              <a:t>Building an Introduction</a:t>
            </a:r>
          </a:p>
        </p:txBody>
      </p:sp>
      <p:sp>
        <p:nvSpPr>
          <p:cNvPr id="14339" name="Rectangle 3"/>
          <p:cNvSpPr>
            <a:spLocks noGrp="1" noChangeArrowheads="1"/>
          </p:cNvSpPr>
          <p:nvPr>
            <p:ph type="body" idx="1"/>
          </p:nvPr>
        </p:nvSpPr>
        <p:spPr>
          <a:xfrm>
            <a:off x="789064" y="1692317"/>
            <a:ext cx="7814022" cy="4476663"/>
          </a:xfrm>
        </p:spPr>
        <p:txBody>
          <a:bodyPr>
            <a:normAutofit/>
          </a:bodyPr>
          <a:lstStyle/>
          <a:p>
            <a:pPr marL="609600" indent="-609600">
              <a:buFontTx/>
              <a:buAutoNum type="arabicPeriod"/>
            </a:pPr>
            <a:r>
              <a:rPr lang="en-US" altLang="en-US" sz="2800" b="1" dirty="0"/>
              <a:t>Begin with a hook if possible.</a:t>
            </a:r>
          </a:p>
          <a:p>
            <a:pPr marL="609600" indent="-609600">
              <a:buFontTx/>
              <a:buAutoNum type="arabicPeriod"/>
            </a:pPr>
            <a:r>
              <a:rPr lang="en-US" altLang="en-US" sz="2800" b="1" dirty="0"/>
              <a:t>Set up the argument</a:t>
            </a:r>
          </a:p>
          <a:p>
            <a:pPr marL="990600" lvl="1" indent="-533400">
              <a:buFontTx/>
              <a:buAutoNum type="alphaLcPeriod"/>
            </a:pPr>
            <a:r>
              <a:rPr lang="en-US" altLang="en-US" sz="2400" b="1" dirty="0"/>
              <a:t>In this essay, setting up the argument will require briefly summarizing the </a:t>
            </a:r>
            <a:r>
              <a:rPr lang="en-US" altLang="en-US" sz="2400" b="1" dirty="0" smtClean="0"/>
              <a:t>story (assume your audience hasn’t read this story)</a:t>
            </a:r>
            <a:endParaRPr lang="en-US" altLang="en-US" sz="2400" b="1" dirty="0"/>
          </a:p>
          <a:p>
            <a:pPr marL="990600" lvl="1" indent="-533400">
              <a:buFontTx/>
              <a:buAutoNum type="alphaLcPeriod"/>
            </a:pPr>
            <a:r>
              <a:rPr lang="en-US" altLang="en-US" sz="2400" b="1" dirty="0"/>
              <a:t>You still need to “set up” the </a:t>
            </a:r>
            <a:r>
              <a:rPr lang="en-US" altLang="en-US" sz="2400" b="1" dirty="0" smtClean="0"/>
              <a:t>argument by transitioning from your summary to your claim (don’t just jump from one to the other).</a:t>
            </a:r>
            <a:endParaRPr lang="en-US" altLang="en-US" sz="2400" b="1" dirty="0"/>
          </a:p>
          <a:p>
            <a:pPr marL="609600" indent="-609600">
              <a:buFontTx/>
              <a:buAutoNum type="arabicPeriod"/>
            </a:pPr>
            <a:r>
              <a:rPr lang="en-US" altLang="en-US" sz="2800" b="1" dirty="0" smtClean="0"/>
              <a:t>State your claim</a:t>
            </a:r>
            <a:endParaRPr lang="en-US" altLang="en-US" sz="2800" b="1" dirty="0"/>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1639193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90811" y="264459"/>
            <a:ext cx="7852466" cy="1400530"/>
          </a:xfrm>
        </p:spPr>
        <p:txBody>
          <a:bodyPr/>
          <a:lstStyle/>
          <a:p>
            <a:r>
              <a:rPr lang="en-US" altLang="en-US" sz="5400" b="1" dirty="0">
                <a:solidFill>
                  <a:srgbClr val="57BCE5"/>
                </a:solidFill>
              </a:rPr>
              <a:t>Embedding Quotations</a:t>
            </a:r>
          </a:p>
        </p:txBody>
      </p:sp>
      <p:sp>
        <p:nvSpPr>
          <p:cNvPr id="29699" name="Rectangle 3"/>
          <p:cNvSpPr>
            <a:spLocks noGrp="1" noChangeArrowheads="1"/>
          </p:cNvSpPr>
          <p:nvPr>
            <p:ph type="body" idx="1"/>
          </p:nvPr>
        </p:nvSpPr>
        <p:spPr>
          <a:xfrm>
            <a:off x="733044" y="1373505"/>
            <a:ext cx="7710233" cy="4657158"/>
          </a:xfrm>
        </p:spPr>
        <p:txBody>
          <a:bodyPr>
            <a:noAutofit/>
          </a:bodyPr>
          <a:lstStyle/>
          <a:p>
            <a:r>
              <a:rPr lang="en-US" altLang="en-US" sz="2800" b="1" dirty="0"/>
              <a:t>Instead of simply telling the reader you are going to provide them with a quote, try to find a way to build the quote into your sentences.</a:t>
            </a:r>
          </a:p>
          <a:p>
            <a:pPr lvl="1"/>
            <a:r>
              <a:rPr lang="en-US" altLang="en-US" sz="2400" b="1" dirty="0">
                <a:solidFill>
                  <a:srgbClr val="57BCE5"/>
                </a:solidFill>
              </a:rPr>
              <a:t>EX:</a:t>
            </a:r>
            <a:r>
              <a:rPr lang="en-US" altLang="en-US" sz="2400" b="1" dirty="0"/>
              <a:t> </a:t>
            </a:r>
            <a:r>
              <a:rPr lang="en-US" altLang="en-US" sz="2400" b="1" dirty="0">
                <a:solidFill>
                  <a:srgbClr val="FFFF00"/>
                </a:solidFill>
              </a:rPr>
              <a:t>Because of her “power, influence, and force of character”, the princess is able to discover the secret of the doors (13). </a:t>
            </a:r>
          </a:p>
          <a:p>
            <a:pPr lvl="1"/>
            <a:r>
              <a:rPr lang="en-US" altLang="en-US" sz="2400" b="1" dirty="0">
                <a:solidFill>
                  <a:srgbClr val="57BCE5"/>
                </a:solidFill>
              </a:rPr>
              <a:t>EX:</a:t>
            </a:r>
            <a:r>
              <a:rPr lang="en-US" altLang="en-US" sz="2400" b="1" dirty="0"/>
              <a:t> </a:t>
            </a:r>
            <a:r>
              <a:rPr lang="en-US" altLang="en-US" sz="2400" b="1" dirty="0">
                <a:solidFill>
                  <a:srgbClr val="FFFF00"/>
                </a:solidFill>
              </a:rPr>
              <a:t>The princess was extremely jealous of the lady behind the door, because the princess saw the lady “throwing glances of admiration upon the person of her lover” (14). </a:t>
            </a:r>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2133483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8262" y="72719"/>
            <a:ext cx="8498304" cy="1400530"/>
          </a:xfrm>
        </p:spPr>
        <p:txBody>
          <a:bodyPr/>
          <a:lstStyle/>
          <a:p>
            <a:r>
              <a:rPr lang="en-US" altLang="en-US" sz="4800" b="1" dirty="0">
                <a:solidFill>
                  <a:srgbClr val="57BCE5"/>
                </a:solidFill>
              </a:rPr>
              <a:t>Building a </a:t>
            </a:r>
            <a:r>
              <a:rPr lang="en-US" altLang="en-US" sz="4800" b="1" dirty="0" smtClean="0">
                <a:solidFill>
                  <a:srgbClr val="57BCE5"/>
                </a:solidFill>
              </a:rPr>
              <a:t>Counter Claim</a:t>
            </a:r>
            <a:endParaRPr lang="en-US" altLang="en-US" sz="4800" b="1" dirty="0">
              <a:solidFill>
                <a:srgbClr val="57BCE5"/>
              </a:solidFill>
            </a:endParaRPr>
          </a:p>
        </p:txBody>
      </p:sp>
      <p:sp>
        <p:nvSpPr>
          <p:cNvPr id="12291" name="Rectangle 3"/>
          <p:cNvSpPr>
            <a:spLocks noGrp="1" noChangeArrowheads="1"/>
          </p:cNvSpPr>
          <p:nvPr>
            <p:ph type="body" idx="1"/>
          </p:nvPr>
        </p:nvSpPr>
        <p:spPr>
          <a:xfrm>
            <a:off x="251628" y="772984"/>
            <a:ext cx="8524938" cy="3490175"/>
          </a:xfrm>
        </p:spPr>
        <p:txBody>
          <a:bodyPr>
            <a:noAutofit/>
          </a:bodyPr>
          <a:lstStyle/>
          <a:p>
            <a:pPr marL="609600" indent="-609600">
              <a:buFontTx/>
              <a:buAutoNum type="arabicPeriod"/>
            </a:pPr>
            <a:r>
              <a:rPr lang="en-US" altLang="en-US" sz="2400" b="1" u="sng" dirty="0">
                <a:solidFill>
                  <a:srgbClr val="FFFF00"/>
                </a:solidFill>
              </a:rPr>
              <a:t>Transition</a:t>
            </a:r>
            <a:r>
              <a:rPr lang="en-US" altLang="en-US" sz="2400" b="1" dirty="0"/>
              <a:t> to the other side of the argument, state their claim and provide a </a:t>
            </a:r>
            <a:r>
              <a:rPr lang="en-US" altLang="en-US" sz="2400" b="1" u="sng" dirty="0">
                <a:solidFill>
                  <a:srgbClr val="FFFF00"/>
                </a:solidFill>
              </a:rPr>
              <a:t>reason</a:t>
            </a:r>
            <a:r>
              <a:rPr lang="en-US" altLang="en-US" sz="2400" b="1" dirty="0"/>
              <a:t> for the other side. (Some may argue) </a:t>
            </a:r>
          </a:p>
          <a:p>
            <a:pPr marL="609600" indent="-609600">
              <a:buFontTx/>
              <a:buAutoNum type="arabicPeriod"/>
            </a:pPr>
            <a:r>
              <a:rPr lang="en-US" altLang="en-US" sz="2400" b="1" dirty="0"/>
              <a:t>Present a </a:t>
            </a:r>
            <a:r>
              <a:rPr lang="en-US" altLang="en-US" sz="2400" b="1" u="sng" dirty="0">
                <a:solidFill>
                  <a:srgbClr val="FFFF00"/>
                </a:solidFill>
              </a:rPr>
              <a:t>quotation</a:t>
            </a:r>
            <a:r>
              <a:rPr lang="en-US" altLang="en-US" sz="2400" b="1" dirty="0">
                <a:solidFill>
                  <a:srgbClr val="FFFF00"/>
                </a:solidFill>
              </a:rPr>
              <a:t> </a:t>
            </a:r>
            <a:r>
              <a:rPr lang="en-US" altLang="en-US" sz="2400" b="1" dirty="0" smtClean="0"/>
              <a:t>Present a </a:t>
            </a:r>
            <a:r>
              <a:rPr lang="en-US" altLang="en-US" sz="2400" b="1" u="sng" dirty="0" smtClean="0">
                <a:solidFill>
                  <a:srgbClr val="FFFF00"/>
                </a:solidFill>
              </a:rPr>
              <a:t>quotation</a:t>
            </a:r>
            <a:r>
              <a:rPr lang="en-US" altLang="en-US" sz="2400" b="1" dirty="0" smtClean="0">
                <a:solidFill>
                  <a:srgbClr val="FFFF00"/>
                </a:solidFill>
              </a:rPr>
              <a:t> </a:t>
            </a:r>
            <a:r>
              <a:rPr lang="en-US" altLang="en-US" sz="2400" b="1" dirty="0"/>
              <a:t>that supports this reason.</a:t>
            </a:r>
          </a:p>
          <a:p>
            <a:pPr marL="990600" lvl="1" indent="-533400">
              <a:buClr>
                <a:schemeClr val="tx1"/>
              </a:buClr>
              <a:buFontTx/>
              <a:buAutoNum type="alphaLcPeriod"/>
            </a:pPr>
            <a:r>
              <a:rPr lang="en-US" altLang="en-US" sz="2400" b="1" dirty="0"/>
              <a:t>Be sure to identify exactly where the quotation comes from. </a:t>
            </a:r>
          </a:p>
          <a:p>
            <a:pPr marL="609600" indent="-609600">
              <a:buFontTx/>
              <a:buAutoNum type="arabicPeriod"/>
            </a:pPr>
            <a:r>
              <a:rPr lang="en-US" altLang="en-US" sz="2400" b="1" u="sng" dirty="0">
                <a:solidFill>
                  <a:srgbClr val="FFFF00"/>
                </a:solidFill>
              </a:rPr>
              <a:t>Explain</a:t>
            </a:r>
            <a:r>
              <a:rPr lang="en-US" altLang="en-US" sz="2400" b="1" dirty="0"/>
              <a:t> why this quotation supports the </a:t>
            </a:r>
            <a:r>
              <a:rPr lang="en-US" altLang="en-US" sz="2400" b="1" dirty="0" smtClean="0"/>
              <a:t>reason</a:t>
            </a:r>
          </a:p>
          <a:p>
            <a:pPr marL="609600" indent="-609600">
              <a:buFontTx/>
              <a:buAutoNum type="arabicPeriod"/>
            </a:pPr>
            <a:r>
              <a:rPr lang="en-US" altLang="en-US" sz="2400" b="1" u="sng" dirty="0" smtClean="0">
                <a:solidFill>
                  <a:srgbClr val="FFFF00"/>
                </a:solidFill>
              </a:rPr>
              <a:t>Refute</a:t>
            </a:r>
            <a:r>
              <a:rPr lang="en-US" altLang="en-US" sz="2400" b="1" dirty="0" smtClean="0"/>
              <a:t> the reason/evidence (don’t use evidence you’re going to use later in your body paragraphs)</a:t>
            </a:r>
          </a:p>
          <a:p>
            <a:pPr marL="609600" indent="-609600">
              <a:buFontTx/>
              <a:buAutoNum type="arabicPeriod"/>
            </a:pPr>
            <a:r>
              <a:rPr lang="en-US" altLang="en-US" sz="2400" b="1" dirty="0" smtClean="0"/>
              <a:t>Repeat steps 2, 3, and 4. </a:t>
            </a:r>
          </a:p>
          <a:p>
            <a:pPr marL="609600" indent="-609600">
              <a:buFontTx/>
              <a:buAutoNum type="arabicPeriod"/>
            </a:pPr>
            <a:r>
              <a:rPr lang="en-US" altLang="en-US" sz="2400" b="1" dirty="0" smtClean="0"/>
              <a:t>Summarize how the reasons/evidence for the other side doesn’t work/is wrong and how your side must be right.</a:t>
            </a:r>
            <a:endParaRPr lang="en-US" altLang="en-US" sz="2400" b="1" dirty="0"/>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1841435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8496" y="199670"/>
            <a:ext cx="8498304" cy="1400530"/>
          </a:xfrm>
        </p:spPr>
        <p:txBody>
          <a:bodyPr/>
          <a:lstStyle/>
          <a:p>
            <a:r>
              <a:rPr lang="en-US" altLang="en-US" sz="4800" b="1" dirty="0">
                <a:solidFill>
                  <a:srgbClr val="57BCE5"/>
                </a:solidFill>
              </a:rPr>
              <a:t>Building a </a:t>
            </a:r>
            <a:r>
              <a:rPr lang="en-US" altLang="en-US" sz="4800" b="1" dirty="0" smtClean="0">
                <a:solidFill>
                  <a:srgbClr val="57BCE5"/>
                </a:solidFill>
              </a:rPr>
              <a:t>Body </a:t>
            </a:r>
            <a:r>
              <a:rPr lang="en-US" altLang="en-US" sz="4800" b="1" dirty="0">
                <a:solidFill>
                  <a:srgbClr val="57BCE5"/>
                </a:solidFill>
              </a:rPr>
              <a:t>Paragraph</a:t>
            </a:r>
          </a:p>
        </p:txBody>
      </p:sp>
      <p:sp>
        <p:nvSpPr>
          <p:cNvPr id="12291" name="Rectangle 3"/>
          <p:cNvSpPr>
            <a:spLocks noGrp="1" noChangeArrowheads="1"/>
          </p:cNvSpPr>
          <p:nvPr>
            <p:ph type="body" idx="1"/>
          </p:nvPr>
        </p:nvSpPr>
        <p:spPr>
          <a:xfrm>
            <a:off x="188496" y="1210614"/>
            <a:ext cx="8524938" cy="3490175"/>
          </a:xfrm>
        </p:spPr>
        <p:txBody>
          <a:bodyPr>
            <a:noAutofit/>
          </a:bodyPr>
          <a:lstStyle/>
          <a:p>
            <a:pPr marL="609600" indent="-609600">
              <a:buFontTx/>
              <a:buAutoNum type="arabicPeriod"/>
            </a:pPr>
            <a:r>
              <a:rPr lang="en-US" altLang="en-US" sz="2400" b="1" dirty="0" smtClean="0"/>
              <a:t>Start by stating one </a:t>
            </a:r>
            <a:r>
              <a:rPr lang="en-US" altLang="en-US" sz="2400" b="1" dirty="0"/>
              <a:t>of the key reasons that the claim is correct.</a:t>
            </a:r>
          </a:p>
          <a:p>
            <a:pPr marL="609600" indent="-609600">
              <a:buFontTx/>
              <a:buAutoNum type="arabicPeriod"/>
            </a:pPr>
            <a:r>
              <a:rPr lang="en-US" altLang="en-US" sz="2400" b="1" dirty="0"/>
              <a:t>Identify a quotation that supports this reason.</a:t>
            </a:r>
          </a:p>
          <a:p>
            <a:pPr marL="990600" lvl="1" indent="-533400">
              <a:buClr>
                <a:schemeClr val="tx1"/>
              </a:buClr>
              <a:buFontTx/>
              <a:buAutoNum type="alphaLcPeriod"/>
            </a:pPr>
            <a:r>
              <a:rPr lang="en-US" altLang="en-US" sz="2400" b="1" dirty="0"/>
              <a:t>Be sure to identify exactly where the quotation comes from. </a:t>
            </a:r>
          </a:p>
          <a:p>
            <a:pPr marL="609600" indent="-609600">
              <a:buFontTx/>
              <a:buAutoNum type="arabicPeriod"/>
            </a:pPr>
            <a:r>
              <a:rPr lang="en-US" altLang="en-US" sz="2400" b="1" dirty="0"/>
              <a:t>Explain why this quotation supports the reason</a:t>
            </a:r>
          </a:p>
          <a:p>
            <a:pPr marL="609600" indent="-609600">
              <a:buFontTx/>
              <a:buAutoNum type="arabicPeriod"/>
            </a:pPr>
            <a:r>
              <a:rPr lang="en-US" altLang="en-US" sz="2400" b="1" dirty="0"/>
              <a:t>Identify </a:t>
            </a:r>
            <a:r>
              <a:rPr lang="en-US" altLang="en-US" sz="2400" b="1" dirty="0" smtClean="0"/>
              <a:t>a 2</a:t>
            </a:r>
            <a:r>
              <a:rPr lang="en-US" altLang="en-US" sz="2400" b="1" baseline="30000" dirty="0" smtClean="0"/>
              <a:t>nd</a:t>
            </a:r>
            <a:r>
              <a:rPr lang="en-US" altLang="en-US" sz="2400" b="1" dirty="0" smtClean="0"/>
              <a:t> quotation </a:t>
            </a:r>
            <a:r>
              <a:rPr lang="en-US" altLang="en-US" sz="2400" b="1" dirty="0"/>
              <a:t>that supports this reason.</a:t>
            </a:r>
          </a:p>
          <a:p>
            <a:pPr marL="990600" lvl="1" indent="-533400">
              <a:buClr>
                <a:schemeClr val="tx1"/>
              </a:buClr>
              <a:buFontTx/>
              <a:buAutoNum type="alphaLcPeriod"/>
            </a:pPr>
            <a:r>
              <a:rPr lang="en-US" altLang="en-US" sz="2400" b="1" dirty="0"/>
              <a:t>Be sure to identify exactly where the quotation comes from. </a:t>
            </a:r>
          </a:p>
          <a:p>
            <a:pPr marL="609600" indent="-609600">
              <a:buFontTx/>
              <a:buAutoNum type="arabicPeriod"/>
            </a:pPr>
            <a:r>
              <a:rPr lang="en-US" altLang="en-US" sz="2400" b="1" dirty="0"/>
              <a:t>Explain why this quotation supports the reason</a:t>
            </a:r>
          </a:p>
          <a:p>
            <a:pPr marL="609600" indent="-609600">
              <a:buFontTx/>
              <a:buAutoNum type="arabicPeriod"/>
            </a:pPr>
            <a:r>
              <a:rPr lang="en-US" altLang="en-US" sz="2400" b="1" dirty="0"/>
              <a:t>Connect these quotations and the reason back to the claim</a:t>
            </a:r>
          </a:p>
        </p:txBody>
      </p:sp>
    </p:spTree>
    <p:extLst>
      <p:ext uri="{BB962C8B-B14F-4D97-AF65-F5344CB8AC3E}">
        <p14:creationId xmlns:p14="http://schemas.microsoft.com/office/powerpoint/2010/main" val="590850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4709" y="452718"/>
            <a:ext cx="8309667" cy="1400530"/>
          </a:xfrm>
        </p:spPr>
        <p:txBody>
          <a:bodyPr/>
          <a:lstStyle/>
          <a:p>
            <a:r>
              <a:rPr lang="en-US" altLang="en-US" sz="4800" b="1" dirty="0">
                <a:solidFill>
                  <a:srgbClr val="57BCE5"/>
                </a:solidFill>
              </a:rPr>
              <a:t>Building a Solid Conclusion</a:t>
            </a:r>
          </a:p>
        </p:txBody>
      </p:sp>
      <p:sp>
        <p:nvSpPr>
          <p:cNvPr id="13315" name="Rectangle 3"/>
          <p:cNvSpPr>
            <a:spLocks noGrp="1" noChangeArrowheads="1"/>
          </p:cNvSpPr>
          <p:nvPr>
            <p:ph type="body" idx="1"/>
          </p:nvPr>
        </p:nvSpPr>
        <p:spPr>
          <a:xfrm>
            <a:off x="787358" y="1676407"/>
            <a:ext cx="6868687" cy="4195481"/>
          </a:xfrm>
        </p:spPr>
        <p:txBody>
          <a:bodyPr>
            <a:normAutofit/>
          </a:bodyPr>
          <a:lstStyle/>
          <a:p>
            <a:pPr marL="609600" indent="-609600">
              <a:buFontTx/>
              <a:buAutoNum type="arabicPeriod"/>
            </a:pPr>
            <a:r>
              <a:rPr lang="en-US" altLang="en-US" sz="2400" b="1" dirty="0"/>
              <a:t>Review the main claim of your essay</a:t>
            </a:r>
          </a:p>
          <a:p>
            <a:pPr marL="609600" indent="-609600">
              <a:buFontTx/>
              <a:buAutoNum type="arabicPeriod"/>
            </a:pPr>
            <a:r>
              <a:rPr lang="en-US" altLang="en-US" sz="2400" b="1" dirty="0"/>
              <a:t>Restate the major reasons your claim is true</a:t>
            </a:r>
          </a:p>
          <a:p>
            <a:pPr marL="609600" indent="-609600">
              <a:buFontTx/>
              <a:buAutoNum type="arabicPeriod"/>
            </a:pPr>
            <a:r>
              <a:rPr lang="en-US" altLang="en-US" sz="2400" b="1" dirty="0"/>
              <a:t>Conclude with a “so what” statement (for this essay something about the nature of love or jealousy might be a good idea)</a:t>
            </a:r>
          </a:p>
        </p:txBody>
      </p:sp>
    </p:spTree>
    <p:extLst>
      <p:ext uri="{BB962C8B-B14F-4D97-AF65-F5344CB8AC3E}">
        <p14:creationId xmlns:p14="http://schemas.microsoft.com/office/powerpoint/2010/main" val="374861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84709" y="452718"/>
            <a:ext cx="7597211" cy="1400530"/>
          </a:xfrm>
        </p:spPr>
        <p:txBody>
          <a:bodyPr/>
          <a:lstStyle/>
          <a:p>
            <a:r>
              <a:rPr lang="en-US" altLang="en-US" sz="5400" b="1" dirty="0">
                <a:solidFill>
                  <a:srgbClr val="57BCE5"/>
                </a:solidFill>
              </a:rPr>
              <a:t>Conclusion Examples:</a:t>
            </a:r>
          </a:p>
        </p:txBody>
      </p:sp>
      <p:sp>
        <p:nvSpPr>
          <p:cNvPr id="19459" name="Rectangle 3"/>
          <p:cNvSpPr>
            <a:spLocks noGrp="1" noChangeArrowheads="1"/>
          </p:cNvSpPr>
          <p:nvPr>
            <p:ph type="body" idx="1"/>
          </p:nvPr>
        </p:nvSpPr>
        <p:spPr>
          <a:xfrm>
            <a:off x="484709" y="1534643"/>
            <a:ext cx="8086773" cy="4195481"/>
          </a:xfrm>
        </p:spPr>
        <p:txBody>
          <a:bodyPr>
            <a:noAutofit/>
          </a:bodyPr>
          <a:lstStyle/>
          <a:p>
            <a:pPr marL="609600" indent="-609600">
              <a:lnSpc>
                <a:spcPct val="90000"/>
              </a:lnSpc>
              <a:buFontTx/>
              <a:buAutoNum type="arabicPeriod"/>
            </a:pPr>
            <a:r>
              <a:rPr lang="en-US" altLang="en-US" sz="2100" b="1" dirty="0"/>
              <a:t>Review the Claim: </a:t>
            </a:r>
            <a:r>
              <a:rPr lang="en-US" altLang="en-US" sz="2100" b="1" dirty="0">
                <a:solidFill>
                  <a:srgbClr val="FFFF00"/>
                </a:solidFill>
              </a:rPr>
              <a:t>It is clear based on the evidence that it is more likely that ____________ came out of the door. </a:t>
            </a:r>
          </a:p>
          <a:p>
            <a:pPr marL="609600" indent="-609600">
              <a:lnSpc>
                <a:spcPct val="90000"/>
              </a:lnSpc>
              <a:buFontTx/>
              <a:buAutoNum type="arabicPeriod"/>
            </a:pPr>
            <a:r>
              <a:rPr lang="en-US" altLang="en-US" sz="2100" b="1" dirty="0"/>
              <a:t>Restate the Reasons: </a:t>
            </a:r>
            <a:r>
              <a:rPr lang="en-US" altLang="en-US" sz="2100" b="1" dirty="0">
                <a:solidFill>
                  <a:srgbClr val="FFFF00"/>
                </a:solidFill>
              </a:rPr>
              <a:t>The audience can see this because of _____________ , _____________, and __________________________.</a:t>
            </a:r>
          </a:p>
          <a:p>
            <a:pPr marL="609600" indent="-609600">
              <a:lnSpc>
                <a:spcPct val="90000"/>
              </a:lnSpc>
              <a:buFontTx/>
              <a:buAutoNum type="arabicPeriod"/>
            </a:pPr>
            <a:r>
              <a:rPr lang="en-US" altLang="en-US" sz="2100" b="1" dirty="0"/>
              <a:t>“So What”: </a:t>
            </a:r>
            <a:r>
              <a:rPr lang="en-US" altLang="en-US" sz="2100" b="1" dirty="0">
                <a:solidFill>
                  <a:srgbClr val="FFFF00"/>
                </a:solidFill>
              </a:rPr>
              <a:t>This conclusion demonstrates that love will always overcome envy in the end, and while this might not lead to happiness, it makes people at least half civilized. </a:t>
            </a:r>
          </a:p>
          <a:p>
            <a:pPr marL="609600" indent="-609600">
              <a:lnSpc>
                <a:spcPct val="90000"/>
              </a:lnSpc>
              <a:buFontTx/>
              <a:buNone/>
            </a:pPr>
            <a:r>
              <a:rPr lang="en-US" altLang="en-US" sz="2100" b="1" dirty="0">
                <a:solidFill>
                  <a:schemeClr val="accent2"/>
                </a:solidFill>
              </a:rPr>
              <a:t>	</a:t>
            </a:r>
            <a:r>
              <a:rPr lang="en-US" altLang="en-US" sz="2100" b="1" dirty="0">
                <a:solidFill>
                  <a:srgbClr val="57BCE5"/>
                </a:solidFill>
              </a:rPr>
              <a:t>OR</a:t>
            </a:r>
          </a:p>
          <a:p>
            <a:pPr marL="609600" indent="-609600">
              <a:lnSpc>
                <a:spcPct val="90000"/>
              </a:lnSpc>
              <a:buClr>
                <a:schemeClr val="accent2"/>
              </a:buClr>
              <a:buFontTx/>
              <a:buAutoNum type="arabicPeriod" startAt="3"/>
            </a:pPr>
            <a:r>
              <a:rPr lang="en-US" altLang="en-US" sz="2100" b="1" dirty="0">
                <a:solidFill>
                  <a:srgbClr val="FFFF00"/>
                </a:solidFill>
              </a:rPr>
              <a:t>Ending the story in this way shows that a jealous heart beats the promise of love, and that if people can’t have what they want, they will see it destroyed to prevent others from having it. Thus, this choice demonstrates the depth of human spite and the savage inside everyone. </a:t>
            </a:r>
          </a:p>
        </p:txBody>
      </p:sp>
    </p:spTree>
    <p:extLst>
      <p:ext uri="{BB962C8B-B14F-4D97-AF65-F5344CB8AC3E}">
        <p14:creationId xmlns:p14="http://schemas.microsoft.com/office/powerpoint/2010/main" val="59372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317" y="2472743"/>
            <a:ext cx="8023255" cy="1235692"/>
          </a:xfrm>
        </p:spPr>
        <p:txBody>
          <a:bodyPr/>
          <a:lstStyle/>
          <a:p>
            <a:r>
              <a:rPr lang="en-US" b="1" dirty="0" smtClean="0"/>
              <a:t>Announcements</a:t>
            </a:r>
            <a:endParaRPr lang="en-US" dirty="0"/>
          </a:p>
        </p:txBody>
      </p:sp>
      <p:sp>
        <p:nvSpPr>
          <p:cNvPr id="3" name="Subtitle 2"/>
          <p:cNvSpPr>
            <a:spLocks noGrp="1"/>
          </p:cNvSpPr>
          <p:nvPr>
            <p:ph type="subTitle" idx="1"/>
          </p:nvPr>
        </p:nvSpPr>
        <p:spPr>
          <a:xfrm>
            <a:off x="2112637" y="3491456"/>
            <a:ext cx="6620968" cy="861420"/>
          </a:xfrm>
        </p:spPr>
        <p:txBody>
          <a:bodyPr/>
          <a:lstStyle/>
          <a:p>
            <a:r>
              <a:rPr lang="en-US" b="1" dirty="0" smtClean="0">
                <a:solidFill>
                  <a:srgbClr val="57BCE5"/>
                </a:solidFill>
              </a:rPr>
              <a:t>Period 2</a:t>
            </a:r>
            <a:endParaRPr lang="en-US" b="1" dirty="0">
              <a:solidFill>
                <a:srgbClr val="57BCE5"/>
              </a:solidFill>
            </a:endParaRPr>
          </a:p>
        </p:txBody>
      </p:sp>
    </p:spTree>
    <p:extLst>
      <p:ext uri="{BB962C8B-B14F-4D97-AF65-F5344CB8AC3E}">
        <p14:creationId xmlns:p14="http://schemas.microsoft.com/office/powerpoint/2010/main" val="289643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07997" y="441386"/>
            <a:ext cx="8228160" cy="3692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2002" rIns="0" bIns="0" anchor="ctr"/>
          <a:lstStyle>
            <a:lvl1pPr eaLnBrk="0">
              <a:spcBef>
                <a:spcPct val="20000"/>
              </a:spcBef>
              <a:buClr>
                <a:schemeClr val="accent1"/>
              </a:buClr>
              <a:buSzPct val="8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solidFill>
                  <a:schemeClr val="tx1"/>
                </a:solidFill>
                <a:latin typeface="Arial" panose="020B0604020202020204" pitchFamily="34" charset="0"/>
              </a:defRPr>
            </a:lvl1pPr>
            <a:lvl2pPr marL="503238" indent="-200025" eaLnBrk="0">
              <a:spcBef>
                <a:spcPct val="20000"/>
              </a:spcBef>
              <a:buClr>
                <a:schemeClr val="accent1"/>
              </a:buClr>
              <a:buSzPct val="8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chemeClr val="tx1"/>
                </a:solidFill>
                <a:latin typeface="Arial" panose="020B0604020202020204" pitchFamily="34" charset="0"/>
              </a:defRPr>
            </a:lvl2pPr>
            <a:lvl3pPr marL="804863" indent="-200025" eaLnBrk="0">
              <a:spcBef>
                <a:spcPct val="20000"/>
              </a:spcBef>
              <a:buClr>
                <a:schemeClr val="accent1"/>
              </a:buClr>
              <a:buSzPct val="9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Arial" panose="020B0604020202020204" pitchFamily="34" charset="0"/>
              </a:defRPr>
            </a:lvl3pPr>
            <a:lvl4pPr marL="1108075" indent="-200025" eaLnBrk="0">
              <a:spcBef>
                <a:spcPct val="20000"/>
              </a:spcBef>
              <a:buClr>
                <a:schemeClr val="accent1"/>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defRPr>
            </a:lvl4pPr>
            <a:lvl5pPr marL="1309688" indent="-150813" eaLnBrk="0">
              <a:spcBef>
                <a:spcPct val="20000"/>
              </a:spcBef>
              <a:buClr>
                <a:schemeClr val="accent1"/>
              </a:buClr>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500">
                <a:solidFill>
                  <a:schemeClr val="tx1"/>
                </a:solidFill>
                <a:latin typeface="Arial" panose="020B0604020202020204" pitchFamily="34" charset="0"/>
              </a:defRPr>
            </a:lvl5pPr>
            <a:lvl6pPr marL="1766888" indent="-150813" defTabSz="457200" eaLnBrk="0" fontAlgn="base" hangingPunct="0">
              <a:spcBef>
                <a:spcPct val="20000"/>
              </a:spcBef>
              <a:spcAft>
                <a:spcPct val="0"/>
              </a:spcAft>
              <a:buClr>
                <a:schemeClr val="accent1"/>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500">
                <a:solidFill>
                  <a:schemeClr val="tx1"/>
                </a:solidFill>
                <a:latin typeface="Arial" panose="020B0604020202020204" pitchFamily="34" charset="0"/>
              </a:defRPr>
            </a:lvl6pPr>
            <a:lvl7pPr marL="2224088" indent="-150813" defTabSz="457200" eaLnBrk="0" fontAlgn="base" hangingPunct="0">
              <a:spcBef>
                <a:spcPct val="20000"/>
              </a:spcBef>
              <a:spcAft>
                <a:spcPct val="0"/>
              </a:spcAft>
              <a:buClr>
                <a:schemeClr val="accent1"/>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500">
                <a:solidFill>
                  <a:schemeClr val="tx1"/>
                </a:solidFill>
                <a:latin typeface="Arial" panose="020B0604020202020204" pitchFamily="34" charset="0"/>
              </a:defRPr>
            </a:lvl7pPr>
            <a:lvl8pPr marL="2681288" indent="-150813" defTabSz="457200" eaLnBrk="0" fontAlgn="base" hangingPunct="0">
              <a:spcBef>
                <a:spcPct val="20000"/>
              </a:spcBef>
              <a:spcAft>
                <a:spcPct val="0"/>
              </a:spcAft>
              <a:buClr>
                <a:schemeClr val="accent1"/>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500">
                <a:solidFill>
                  <a:schemeClr val="tx1"/>
                </a:solidFill>
                <a:latin typeface="Arial" panose="020B0604020202020204" pitchFamily="34" charset="0"/>
              </a:defRPr>
            </a:lvl8pPr>
            <a:lvl9pPr marL="3138488" indent="-150813" defTabSz="457200" eaLnBrk="0" fontAlgn="base" hangingPunct="0">
              <a:spcBef>
                <a:spcPct val="20000"/>
              </a:spcBef>
              <a:spcAft>
                <a:spcPct val="0"/>
              </a:spcAft>
              <a:buClr>
                <a:schemeClr val="accent1"/>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1500">
                <a:solidFill>
                  <a:schemeClr val="tx1"/>
                </a:solidFill>
                <a:latin typeface="Arial" panose="020B0604020202020204" pitchFamily="34" charset="0"/>
              </a:defRPr>
            </a:lvl9pPr>
          </a:lstStyle>
          <a:p>
            <a:pPr algn="ctr" eaLnBrk="1">
              <a:spcBef>
                <a:spcPct val="0"/>
              </a:spcBef>
              <a:buClr>
                <a:srgbClr val="000000"/>
              </a:buClr>
              <a:buSzPct val="100000"/>
              <a:buFont typeface="Times New Roman" panose="02020603050405020304" pitchFamily="18" charset="0"/>
              <a:buNone/>
            </a:pPr>
            <a:r>
              <a:rPr lang="en-US" altLang="en-US" sz="5400" b="1" dirty="0" smtClean="0">
                <a:latin typeface="+mj-lt"/>
              </a:rPr>
              <a:t>“The Lady or The Tiger”</a:t>
            </a:r>
            <a:endParaRPr lang="en-US" altLang="en-US" sz="5400" b="1" dirty="0">
              <a:latin typeface="+mj-lt"/>
            </a:endParaRPr>
          </a:p>
          <a:p>
            <a:pPr algn="ctr" eaLnBrk="1">
              <a:spcBef>
                <a:spcPct val="0"/>
              </a:spcBef>
              <a:buClr>
                <a:srgbClr val="000000"/>
              </a:buClr>
              <a:buSzPct val="100000"/>
              <a:buFont typeface="Times New Roman" panose="02020603050405020304" pitchFamily="18" charset="0"/>
              <a:buNone/>
            </a:pPr>
            <a:r>
              <a:rPr lang="en-US" altLang="en-US" sz="2800" b="1" dirty="0">
                <a:solidFill>
                  <a:srgbClr val="FFFF00"/>
                </a:solidFill>
                <a:latin typeface="+mj-lt"/>
              </a:rPr>
              <a:t>I can </a:t>
            </a:r>
            <a:r>
              <a:rPr lang="en-US" altLang="en-US" sz="2800" b="1" dirty="0" smtClean="0">
                <a:solidFill>
                  <a:srgbClr val="FFFF00"/>
                </a:solidFill>
                <a:latin typeface="+mj-lt"/>
              </a:rPr>
              <a:t>develop an argument with support and citations from a text.</a:t>
            </a:r>
          </a:p>
          <a:p>
            <a:pPr algn="ctr" eaLnBrk="1">
              <a:spcBef>
                <a:spcPct val="0"/>
              </a:spcBef>
              <a:buClr>
                <a:srgbClr val="000000"/>
              </a:buClr>
              <a:buSzPct val="100000"/>
              <a:buFont typeface="Times New Roman" panose="02020603050405020304" pitchFamily="18" charset="0"/>
              <a:buNone/>
            </a:pPr>
            <a:endParaRPr lang="en-US" altLang="en-US" sz="2800" b="1" dirty="0">
              <a:latin typeface="+mj-lt"/>
            </a:endParaRPr>
          </a:p>
        </p:txBody>
      </p:sp>
      <p:pic>
        <p:nvPicPr>
          <p:cNvPr id="1026" name="Picture 2" descr="http://1.bp.blogspot.com/-jRRMN0E5o7Q/VFvQ3M7dyFI/AAAAAAAAA2g/6i-Xm4zhIts/s1600/ladytiger.jpg"/>
          <p:cNvPicPr>
            <a:picLocks noChangeAspect="1" noChangeArrowheads="1"/>
          </p:cNvPicPr>
          <p:nvPr/>
        </p:nvPicPr>
        <p:blipFill rotWithShape="1">
          <a:blip r:embed="rId3">
            <a:extLst>
              <a:ext uri="{28A0092B-C50C-407E-A947-70E740481C1C}">
                <a14:useLocalDpi xmlns:a14="http://schemas.microsoft.com/office/drawing/2010/main" val="0"/>
              </a:ext>
            </a:extLst>
          </a:blip>
          <a:srcRect l="10398" t="10463" r="6682" b="9140"/>
          <a:stretch/>
        </p:blipFill>
        <p:spPr bwMode="auto">
          <a:xfrm>
            <a:off x="3527372" y="3631843"/>
            <a:ext cx="1931831" cy="229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118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9727" y="179944"/>
            <a:ext cx="7055380" cy="1400530"/>
          </a:xfrm>
        </p:spPr>
        <p:txBody>
          <a:bodyPr/>
          <a:lstStyle/>
          <a:p>
            <a:r>
              <a:rPr lang="en-US" altLang="en-US" sz="5400" b="1" dirty="0" smtClean="0">
                <a:solidFill>
                  <a:srgbClr val="57BCE5"/>
                </a:solidFill>
              </a:rPr>
              <a:t>Essay Schedule</a:t>
            </a:r>
            <a:endParaRPr lang="en-US" altLang="en-US" sz="5400" b="1" dirty="0">
              <a:solidFill>
                <a:srgbClr val="57BCE5"/>
              </a:solidFill>
            </a:endParaRPr>
          </a:p>
        </p:txBody>
      </p:sp>
      <p:sp>
        <p:nvSpPr>
          <p:cNvPr id="20483" name="Rectangle 3"/>
          <p:cNvSpPr>
            <a:spLocks noGrp="1" noChangeArrowheads="1"/>
          </p:cNvSpPr>
          <p:nvPr>
            <p:ph type="body" idx="1"/>
          </p:nvPr>
        </p:nvSpPr>
        <p:spPr>
          <a:xfrm>
            <a:off x="595959" y="1115525"/>
            <a:ext cx="8222575" cy="5742475"/>
          </a:xfrm>
        </p:spPr>
        <p:txBody>
          <a:bodyPr>
            <a:normAutofit fontScale="92500" lnSpcReduction="10000"/>
          </a:bodyPr>
          <a:lstStyle/>
          <a:p>
            <a:pPr>
              <a:lnSpc>
                <a:spcPct val="90000"/>
              </a:lnSpc>
            </a:pPr>
            <a:r>
              <a:rPr lang="en-US" altLang="en-US" sz="2400" b="1" strike="sngStrike" dirty="0" smtClean="0">
                <a:solidFill>
                  <a:srgbClr val="FFFF00"/>
                </a:solidFill>
              </a:rPr>
              <a:t>Today 3/7: </a:t>
            </a:r>
            <a:br>
              <a:rPr lang="en-US" altLang="en-US" sz="2400" b="1" strike="sngStrike" dirty="0" smtClean="0">
                <a:solidFill>
                  <a:srgbClr val="FFFF00"/>
                </a:solidFill>
              </a:rPr>
            </a:br>
            <a:r>
              <a:rPr lang="en-US" altLang="en-US" sz="2400" b="1" strike="sngStrike" dirty="0" smtClean="0"/>
              <a:t>Finish Introductions and Write Counter Claim</a:t>
            </a:r>
          </a:p>
          <a:p>
            <a:pPr>
              <a:lnSpc>
                <a:spcPct val="90000"/>
              </a:lnSpc>
            </a:pPr>
            <a:endParaRPr lang="en-US" altLang="en-US" sz="2400" b="1" dirty="0"/>
          </a:p>
          <a:p>
            <a:pPr>
              <a:lnSpc>
                <a:spcPct val="90000"/>
              </a:lnSpc>
            </a:pPr>
            <a:r>
              <a:rPr lang="en-US" altLang="en-US" sz="2400" b="1" strike="sngStrike" dirty="0" smtClean="0">
                <a:solidFill>
                  <a:srgbClr val="FFFF00"/>
                </a:solidFill>
              </a:rPr>
              <a:t>Tuesday 3/8: </a:t>
            </a:r>
            <a:br>
              <a:rPr lang="en-US" altLang="en-US" sz="2400" b="1" strike="sngStrike" dirty="0" smtClean="0">
                <a:solidFill>
                  <a:srgbClr val="FFFF00"/>
                </a:solidFill>
              </a:rPr>
            </a:br>
            <a:r>
              <a:rPr lang="en-US" altLang="en-US" sz="2400" b="1" strike="sngStrike" dirty="0" smtClean="0"/>
              <a:t>Finish Two Support Paragraphs, Begin Conclusion</a:t>
            </a:r>
            <a:r>
              <a:rPr lang="en-US" altLang="en-US" sz="2400" b="1" dirty="0" smtClean="0"/>
              <a:t>. </a:t>
            </a:r>
          </a:p>
          <a:p>
            <a:pPr>
              <a:lnSpc>
                <a:spcPct val="90000"/>
              </a:lnSpc>
            </a:pPr>
            <a:endParaRPr lang="en-US" altLang="en-US" sz="2400" b="1" dirty="0"/>
          </a:p>
          <a:p>
            <a:pPr>
              <a:lnSpc>
                <a:spcPct val="90000"/>
              </a:lnSpc>
            </a:pPr>
            <a:r>
              <a:rPr lang="en-US" altLang="en-US" sz="2400" b="1" dirty="0" smtClean="0">
                <a:solidFill>
                  <a:srgbClr val="FFFF00"/>
                </a:solidFill>
              </a:rPr>
              <a:t>Thursday 3/10: </a:t>
            </a:r>
            <a:br>
              <a:rPr lang="en-US" altLang="en-US" sz="2400" b="1" dirty="0" smtClean="0">
                <a:solidFill>
                  <a:srgbClr val="FFFF00"/>
                </a:solidFill>
              </a:rPr>
            </a:br>
            <a:r>
              <a:rPr lang="en-US" altLang="en-US" sz="2400" b="1" dirty="0" smtClean="0"/>
              <a:t>Finish Conclusion and Begin to Edit and Revise. </a:t>
            </a:r>
          </a:p>
          <a:p>
            <a:pPr>
              <a:lnSpc>
                <a:spcPct val="90000"/>
              </a:lnSpc>
            </a:pPr>
            <a:endParaRPr lang="en-US" altLang="en-US" sz="2400" b="1" dirty="0"/>
          </a:p>
          <a:p>
            <a:pPr>
              <a:lnSpc>
                <a:spcPct val="90000"/>
              </a:lnSpc>
            </a:pPr>
            <a:r>
              <a:rPr lang="en-US" altLang="en-US" sz="2400" b="1" dirty="0" smtClean="0">
                <a:solidFill>
                  <a:srgbClr val="FFFF00"/>
                </a:solidFill>
              </a:rPr>
              <a:t>Monday 3/14: </a:t>
            </a:r>
            <a:br>
              <a:rPr lang="en-US" altLang="en-US" sz="2400" b="1" dirty="0" smtClean="0">
                <a:solidFill>
                  <a:srgbClr val="FFFF00"/>
                </a:solidFill>
              </a:rPr>
            </a:br>
            <a:r>
              <a:rPr lang="en-US" altLang="en-US" sz="2400" b="1" dirty="0" smtClean="0"/>
              <a:t>Finish Editing and Revising</a:t>
            </a:r>
          </a:p>
          <a:p>
            <a:pPr>
              <a:lnSpc>
                <a:spcPct val="90000"/>
              </a:lnSpc>
            </a:pPr>
            <a:endParaRPr lang="en-US" altLang="en-US" sz="2400" b="1" dirty="0"/>
          </a:p>
          <a:p>
            <a:pPr>
              <a:lnSpc>
                <a:spcPct val="90000"/>
              </a:lnSpc>
            </a:pPr>
            <a:r>
              <a:rPr lang="en-US" altLang="en-US" sz="2400" b="1" dirty="0" smtClean="0">
                <a:solidFill>
                  <a:srgbClr val="FFFF00"/>
                </a:solidFill>
              </a:rPr>
              <a:t>Tuesday 3/15:</a:t>
            </a:r>
            <a:r>
              <a:rPr lang="en-US" altLang="en-US" sz="2400" b="1" dirty="0" smtClean="0"/>
              <a:t> </a:t>
            </a:r>
            <a:br>
              <a:rPr lang="en-US" altLang="en-US" sz="2400" b="1" dirty="0" smtClean="0"/>
            </a:br>
            <a:r>
              <a:rPr lang="en-US" altLang="en-US" sz="2400" b="1" dirty="0" smtClean="0"/>
              <a:t>Final Drafts Due  </a:t>
            </a:r>
          </a:p>
          <a:p>
            <a:pPr>
              <a:lnSpc>
                <a:spcPct val="90000"/>
              </a:lnSpc>
            </a:pPr>
            <a:endParaRPr lang="en-US" altLang="en-US" sz="2400" b="1" dirty="0"/>
          </a:p>
          <a:p>
            <a:pPr marL="0" indent="0" algn="ctr">
              <a:lnSpc>
                <a:spcPct val="90000"/>
              </a:lnSpc>
              <a:buNone/>
            </a:pPr>
            <a:r>
              <a:rPr lang="en-US" altLang="en-US" sz="2600" b="1" dirty="0" smtClean="0"/>
              <a:t>These must be turned in before spring break!</a:t>
            </a:r>
            <a:endParaRPr lang="en-US" altLang="en-US" sz="2600" b="1" dirty="0"/>
          </a:p>
        </p:txBody>
      </p:sp>
    </p:spTree>
    <p:extLst>
      <p:ext uri="{BB962C8B-B14F-4D97-AF65-F5344CB8AC3E}">
        <p14:creationId xmlns:p14="http://schemas.microsoft.com/office/powerpoint/2010/main" val="366050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5400" b="1" dirty="0" smtClean="0">
                <a:solidFill>
                  <a:srgbClr val="57BCE5"/>
                </a:solidFill>
              </a:rPr>
              <a:t>Writing Packets</a:t>
            </a:r>
            <a:endParaRPr lang="en-US" altLang="en-US" sz="5400" b="1" dirty="0">
              <a:solidFill>
                <a:srgbClr val="57BCE5"/>
              </a:solidFill>
            </a:endParaRPr>
          </a:p>
        </p:txBody>
      </p:sp>
      <p:sp>
        <p:nvSpPr>
          <p:cNvPr id="20483" name="Rectangle 3"/>
          <p:cNvSpPr>
            <a:spLocks noGrp="1" noChangeArrowheads="1"/>
          </p:cNvSpPr>
          <p:nvPr>
            <p:ph type="body" idx="1"/>
          </p:nvPr>
        </p:nvSpPr>
        <p:spPr>
          <a:xfrm>
            <a:off x="828435" y="1657966"/>
            <a:ext cx="7375407" cy="4820107"/>
          </a:xfrm>
        </p:spPr>
        <p:txBody>
          <a:bodyPr>
            <a:normAutofit/>
          </a:bodyPr>
          <a:lstStyle/>
          <a:p>
            <a:pPr>
              <a:lnSpc>
                <a:spcPct val="90000"/>
              </a:lnSpc>
            </a:pPr>
            <a:r>
              <a:rPr lang="en-US" altLang="en-US" sz="2400" b="1" dirty="0" smtClean="0"/>
              <a:t>We will create packets to keep all of your writing materials organized. </a:t>
            </a:r>
          </a:p>
          <a:p>
            <a:pPr>
              <a:lnSpc>
                <a:spcPct val="90000"/>
              </a:lnSpc>
            </a:pPr>
            <a:endParaRPr lang="en-US" altLang="en-US" sz="2400" b="1" dirty="0"/>
          </a:p>
          <a:p>
            <a:pPr>
              <a:lnSpc>
                <a:spcPct val="90000"/>
              </a:lnSpc>
            </a:pPr>
            <a:r>
              <a:rPr lang="en-US" altLang="en-US" sz="2400" b="1" dirty="0" smtClean="0"/>
              <a:t>Tear out 5 or 6 pages and I’ll pass around the stapler. </a:t>
            </a:r>
          </a:p>
          <a:p>
            <a:pPr>
              <a:lnSpc>
                <a:spcPct val="90000"/>
              </a:lnSpc>
            </a:pPr>
            <a:endParaRPr lang="en-US" altLang="en-US" sz="2400" b="1" dirty="0"/>
          </a:p>
          <a:p>
            <a:pPr>
              <a:lnSpc>
                <a:spcPct val="90000"/>
              </a:lnSpc>
            </a:pPr>
            <a:r>
              <a:rPr lang="en-US" altLang="en-US" sz="2400" b="1" dirty="0" smtClean="0"/>
              <a:t>Do all of you specific Lady or the Tiger work in the packet. </a:t>
            </a:r>
          </a:p>
          <a:p>
            <a:pPr>
              <a:lnSpc>
                <a:spcPct val="90000"/>
              </a:lnSpc>
            </a:pPr>
            <a:endParaRPr lang="en-US" altLang="en-US" sz="2400" b="1" dirty="0"/>
          </a:p>
          <a:p>
            <a:pPr>
              <a:lnSpc>
                <a:spcPct val="90000"/>
              </a:lnSpc>
            </a:pPr>
            <a:r>
              <a:rPr lang="en-US" altLang="en-US" sz="2400" b="1" dirty="0" smtClean="0"/>
              <a:t>General essay information should go in your notebooks. </a:t>
            </a:r>
            <a:endParaRPr lang="en-US" altLang="en-US" sz="2400" b="1" dirty="0"/>
          </a:p>
        </p:txBody>
      </p:sp>
      <p:sp>
        <p:nvSpPr>
          <p:cNvPr id="5" name="TextBox 4"/>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3598163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6000" b="1" dirty="0">
                <a:solidFill>
                  <a:srgbClr val="57BCE5"/>
                </a:solidFill>
              </a:rPr>
              <a:t>Reminders</a:t>
            </a:r>
            <a:endParaRPr lang="en-US" altLang="en-US" sz="5400" b="1" dirty="0">
              <a:solidFill>
                <a:srgbClr val="57BCE5"/>
              </a:solidFill>
            </a:endParaRPr>
          </a:p>
        </p:txBody>
      </p:sp>
      <p:sp>
        <p:nvSpPr>
          <p:cNvPr id="20483" name="Rectangle 3"/>
          <p:cNvSpPr>
            <a:spLocks noGrp="1" noChangeArrowheads="1"/>
          </p:cNvSpPr>
          <p:nvPr>
            <p:ph type="body" idx="1"/>
          </p:nvPr>
        </p:nvSpPr>
        <p:spPr>
          <a:xfrm>
            <a:off x="828435" y="1657966"/>
            <a:ext cx="7375407" cy="4820107"/>
          </a:xfrm>
        </p:spPr>
        <p:txBody>
          <a:bodyPr>
            <a:normAutofit/>
          </a:bodyPr>
          <a:lstStyle/>
          <a:p>
            <a:pPr>
              <a:lnSpc>
                <a:spcPct val="90000"/>
              </a:lnSpc>
            </a:pPr>
            <a:r>
              <a:rPr lang="en-US" altLang="en-US" sz="2400" b="1" dirty="0" smtClean="0"/>
              <a:t>This is an assessment</a:t>
            </a:r>
          </a:p>
          <a:p>
            <a:pPr>
              <a:lnSpc>
                <a:spcPct val="90000"/>
              </a:lnSpc>
            </a:pPr>
            <a:r>
              <a:rPr lang="en-US" altLang="en-US" sz="2400" b="1" dirty="0" smtClean="0"/>
              <a:t>There </a:t>
            </a:r>
            <a:r>
              <a:rPr lang="en-US" altLang="en-US" sz="2400" b="1" dirty="0"/>
              <a:t>is NO TALKING amongst students during </a:t>
            </a:r>
            <a:r>
              <a:rPr lang="en-US" altLang="en-US" sz="2400" b="1" dirty="0" smtClean="0"/>
              <a:t>the writing process.</a:t>
            </a:r>
            <a:endParaRPr lang="en-US" altLang="en-US" sz="2400" b="1" dirty="0"/>
          </a:p>
          <a:p>
            <a:pPr>
              <a:lnSpc>
                <a:spcPct val="90000"/>
              </a:lnSpc>
            </a:pPr>
            <a:r>
              <a:rPr lang="en-US" altLang="en-US" sz="2400" b="1" dirty="0" smtClean="0"/>
              <a:t>While writing, you </a:t>
            </a:r>
            <a:r>
              <a:rPr lang="en-US" altLang="en-US" sz="2400" b="1" dirty="0"/>
              <a:t>may use an </a:t>
            </a:r>
            <a:r>
              <a:rPr lang="en-US" altLang="en-US" sz="2400" b="1" dirty="0" smtClean="0"/>
              <a:t>electronic device </a:t>
            </a:r>
            <a:r>
              <a:rPr lang="en-US" altLang="en-US" sz="2400" b="1" dirty="0"/>
              <a:t>for music, but nothing else (texting, social media, </a:t>
            </a:r>
            <a:r>
              <a:rPr lang="en-US" altLang="en-US" sz="2400" b="1" dirty="0" err="1"/>
              <a:t>etc</a:t>
            </a:r>
            <a:r>
              <a:rPr lang="en-US" altLang="en-US" sz="2400" b="1" dirty="0"/>
              <a:t>).</a:t>
            </a:r>
          </a:p>
          <a:p>
            <a:pPr>
              <a:lnSpc>
                <a:spcPct val="90000"/>
              </a:lnSpc>
            </a:pPr>
            <a:r>
              <a:rPr lang="en-US" altLang="en-US" sz="2400" b="1" dirty="0"/>
              <a:t>Do not copy from anyone else. This is plagiarism and will result in a “0” score for your essay</a:t>
            </a:r>
            <a:r>
              <a:rPr lang="en-US" altLang="en-US" sz="2400" b="1" dirty="0" smtClean="0"/>
              <a:t>.</a:t>
            </a:r>
            <a:endParaRPr lang="en-US" altLang="en-US" sz="2400" b="1" dirty="0"/>
          </a:p>
        </p:txBody>
      </p:sp>
      <p:sp>
        <p:nvSpPr>
          <p:cNvPr id="4" name="TextBox 3"/>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882607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5400" b="1" dirty="0">
                <a:solidFill>
                  <a:srgbClr val="57BCE5"/>
                </a:solidFill>
              </a:rPr>
              <a:t>The </a:t>
            </a:r>
            <a:r>
              <a:rPr lang="en-US" altLang="en-US" sz="5400" b="1" dirty="0" smtClean="0">
                <a:solidFill>
                  <a:srgbClr val="57BCE5"/>
                </a:solidFill>
              </a:rPr>
              <a:t>Prompt </a:t>
            </a:r>
            <a:endParaRPr lang="en-US" altLang="en-US" sz="5400" b="1" dirty="0">
              <a:solidFill>
                <a:srgbClr val="57BCE5"/>
              </a:solidFill>
            </a:endParaRPr>
          </a:p>
        </p:txBody>
      </p:sp>
      <p:sp>
        <p:nvSpPr>
          <p:cNvPr id="5123" name="Rectangle 3"/>
          <p:cNvSpPr>
            <a:spLocks noGrp="1" noChangeArrowheads="1"/>
          </p:cNvSpPr>
          <p:nvPr>
            <p:ph type="body" idx="1"/>
          </p:nvPr>
        </p:nvSpPr>
        <p:spPr>
          <a:xfrm>
            <a:off x="484710" y="1563527"/>
            <a:ext cx="8088182" cy="4195481"/>
          </a:xfrm>
        </p:spPr>
        <p:txBody>
          <a:bodyPr>
            <a:noAutofit/>
          </a:bodyPr>
          <a:lstStyle/>
          <a:p>
            <a:pPr>
              <a:lnSpc>
                <a:spcPct val="90000"/>
              </a:lnSpc>
              <a:buFont typeface="Wingdings" panose="05000000000000000000" pitchFamily="2" charset="2"/>
              <a:buNone/>
            </a:pPr>
            <a:r>
              <a:rPr lang="en-US" altLang="en-US" sz="2800" b="1" dirty="0">
                <a:latin typeface="+mn-lt"/>
              </a:rPr>
              <a:t>  	At the end of “The Lady or The Tiger”, the princess indicates one of the two doors to her love. Based on evidence in the story, which door does she indicate to him?</a:t>
            </a:r>
          </a:p>
          <a:p>
            <a:pPr>
              <a:lnSpc>
                <a:spcPct val="90000"/>
              </a:lnSpc>
              <a:buFont typeface="Wingdings" panose="05000000000000000000" pitchFamily="2" charset="2"/>
              <a:buNone/>
            </a:pPr>
            <a:r>
              <a:rPr lang="en-US" altLang="en-US" sz="2800" b="1" dirty="0">
                <a:latin typeface="+mn-lt"/>
              </a:rPr>
              <a:t>	</a:t>
            </a:r>
          </a:p>
          <a:p>
            <a:pPr>
              <a:lnSpc>
                <a:spcPct val="90000"/>
              </a:lnSpc>
              <a:buFont typeface="Wingdings" panose="05000000000000000000" pitchFamily="2" charset="2"/>
              <a:buNone/>
            </a:pPr>
            <a:r>
              <a:rPr lang="en-US" altLang="en-US" sz="2800" b="1" dirty="0">
                <a:latin typeface="+mn-lt"/>
              </a:rPr>
              <a:t>	Write a well organized, argumentative paper to persuade an audience that your claim is correct. You will need to have a clear introduction, body, and conclusion in order to have a complete argument. Be sure to include evidence from the text that supports your conclusions. </a:t>
            </a:r>
          </a:p>
        </p:txBody>
      </p:sp>
      <p:sp>
        <p:nvSpPr>
          <p:cNvPr id="2" name="TextBox 1"/>
          <p:cNvSpPr txBox="1"/>
          <p:nvPr/>
        </p:nvSpPr>
        <p:spPr>
          <a:xfrm>
            <a:off x="5827312" y="252663"/>
            <a:ext cx="3193503" cy="400110"/>
          </a:xfrm>
          <a:prstGeom prst="rect">
            <a:avLst/>
          </a:prstGeom>
          <a:noFill/>
        </p:spPr>
        <p:txBody>
          <a:bodyPr wrap="none" rtlCol="0">
            <a:spAutoFit/>
          </a:bodyPr>
          <a:lstStyle/>
          <a:p>
            <a:r>
              <a:rPr lang="en-US" sz="2000" b="1" dirty="0" smtClean="0">
                <a:solidFill>
                  <a:srgbClr val="92D050"/>
                </a:solidFill>
              </a:rPr>
              <a:t>Write this in your Packet!</a:t>
            </a:r>
            <a:endParaRPr lang="en-US" sz="2000" b="1" dirty="0">
              <a:solidFill>
                <a:srgbClr val="92D050"/>
              </a:solidFill>
            </a:endParaRPr>
          </a:p>
        </p:txBody>
      </p:sp>
      <p:sp>
        <p:nvSpPr>
          <p:cNvPr id="5" name="TextBox 4"/>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2906405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4710" y="125437"/>
            <a:ext cx="7055380" cy="969267"/>
          </a:xfrm>
        </p:spPr>
        <p:txBody>
          <a:bodyPr/>
          <a:lstStyle/>
          <a:p>
            <a:r>
              <a:rPr lang="en-US" altLang="en-US" sz="4800" b="1" dirty="0">
                <a:solidFill>
                  <a:srgbClr val="57BCE5"/>
                </a:solidFill>
              </a:rPr>
              <a:t>Planning Your Claim</a:t>
            </a:r>
          </a:p>
        </p:txBody>
      </p:sp>
      <p:sp>
        <p:nvSpPr>
          <p:cNvPr id="6147" name="Rectangle 3"/>
          <p:cNvSpPr>
            <a:spLocks noGrp="1" noChangeArrowheads="1"/>
          </p:cNvSpPr>
          <p:nvPr>
            <p:ph type="body" idx="1"/>
          </p:nvPr>
        </p:nvSpPr>
        <p:spPr>
          <a:xfrm>
            <a:off x="725405" y="1058032"/>
            <a:ext cx="7607226" cy="4195481"/>
          </a:xfrm>
        </p:spPr>
        <p:txBody>
          <a:bodyPr>
            <a:noAutofit/>
          </a:bodyPr>
          <a:lstStyle/>
          <a:p>
            <a:pPr marL="609600" indent="-609600">
              <a:buFontTx/>
              <a:buAutoNum type="arabicPeriod"/>
            </a:pPr>
            <a:r>
              <a:rPr lang="en-US" altLang="en-US" b="1" dirty="0"/>
              <a:t>Which side will you take?</a:t>
            </a:r>
          </a:p>
          <a:p>
            <a:pPr marL="609600" indent="-609600">
              <a:buFontTx/>
              <a:buAutoNum type="arabicPeriod"/>
            </a:pPr>
            <a:r>
              <a:rPr lang="en-US" altLang="en-US" b="1" dirty="0"/>
              <a:t>Write a formal statement that makes your claim. </a:t>
            </a:r>
          </a:p>
          <a:p>
            <a:pPr marL="609600" indent="-609600">
              <a:buFontTx/>
              <a:buAutoNum type="arabicPeriod"/>
            </a:pPr>
            <a:r>
              <a:rPr lang="en-US" altLang="en-US" b="1" dirty="0"/>
              <a:t>Outline 2-4 key </a:t>
            </a:r>
            <a:r>
              <a:rPr lang="en-US" altLang="en-US" b="1" i="1" u="sng" dirty="0">
                <a:solidFill>
                  <a:srgbClr val="92D050"/>
                </a:solidFill>
              </a:rPr>
              <a:t>reasons</a:t>
            </a:r>
            <a:r>
              <a:rPr lang="en-US" altLang="en-US" b="1" dirty="0">
                <a:solidFill>
                  <a:srgbClr val="92D050"/>
                </a:solidFill>
              </a:rPr>
              <a:t> </a:t>
            </a:r>
            <a:r>
              <a:rPr lang="en-US" altLang="en-US" b="1" dirty="0"/>
              <a:t>that this claim is true. </a:t>
            </a:r>
            <a:br>
              <a:rPr lang="en-US" altLang="en-US" b="1" dirty="0"/>
            </a:br>
            <a:endParaRPr lang="en-US" altLang="en-US" b="1" dirty="0" smtClean="0"/>
          </a:p>
          <a:p>
            <a:pPr marL="0" indent="0">
              <a:buNone/>
            </a:pPr>
            <a:r>
              <a:rPr lang="en-US" altLang="en-US" b="1" dirty="0" smtClean="0">
                <a:solidFill>
                  <a:srgbClr val="FFC000"/>
                </a:solidFill>
              </a:rPr>
              <a:t>One possible claim statement frame:</a:t>
            </a:r>
            <a:endParaRPr lang="en-US" altLang="en-US" b="1" dirty="0">
              <a:solidFill>
                <a:srgbClr val="FFC000"/>
              </a:solidFill>
            </a:endParaRPr>
          </a:p>
          <a:p>
            <a:pPr marL="0" indent="0">
              <a:buNone/>
            </a:pPr>
            <a:r>
              <a:rPr lang="en-US" altLang="en-US" b="1" dirty="0" smtClean="0"/>
              <a:t>Based </a:t>
            </a:r>
            <a:r>
              <a:rPr lang="en-US" altLang="en-US" b="1" dirty="0"/>
              <a:t>on the evidence in the story, it seems most likely that _______came out of the door because </a:t>
            </a:r>
            <a:r>
              <a:rPr lang="en-US" altLang="en-US" b="1" dirty="0" smtClean="0">
                <a:solidFill>
                  <a:srgbClr val="FFFF00"/>
                </a:solidFill>
              </a:rPr>
              <a:t>______________</a:t>
            </a:r>
            <a:r>
              <a:rPr lang="en-US" altLang="en-US" b="1" dirty="0" smtClean="0"/>
              <a:t> and </a:t>
            </a:r>
            <a:r>
              <a:rPr lang="en-US" altLang="en-US" b="1" dirty="0" smtClean="0">
                <a:solidFill>
                  <a:srgbClr val="FFFF00"/>
                </a:solidFill>
              </a:rPr>
              <a:t>______________. </a:t>
            </a:r>
            <a:endParaRPr lang="en-US" altLang="en-US" b="1" dirty="0">
              <a:solidFill>
                <a:srgbClr val="FFFF00"/>
              </a:solidFill>
            </a:endParaRPr>
          </a:p>
          <a:p>
            <a:pPr marL="0" indent="0">
              <a:buNone/>
            </a:pPr>
            <a:endParaRPr lang="en-US" altLang="en-US" b="1" dirty="0"/>
          </a:p>
        </p:txBody>
      </p:sp>
      <p:sp>
        <p:nvSpPr>
          <p:cNvPr id="2" name="Rectangle 1"/>
          <p:cNvSpPr/>
          <p:nvPr/>
        </p:nvSpPr>
        <p:spPr>
          <a:xfrm>
            <a:off x="484710" y="2500506"/>
            <a:ext cx="7701566" cy="1699795"/>
          </a:xfrm>
          <a:prstGeom prst="rect">
            <a:avLst/>
          </a:prstGeom>
          <a:noFill/>
          <a:ln w="28575">
            <a:solidFill>
              <a:srgbClr val="57B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p:cNvSpPr txBox="1"/>
          <p:nvPr/>
        </p:nvSpPr>
        <p:spPr>
          <a:xfrm>
            <a:off x="220534" y="4343189"/>
            <a:ext cx="8229918" cy="954107"/>
          </a:xfrm>
          <a:prstGeom prst="rect">
            <a:avLst/>
          </a:prstGeom>
          <a:noFill/>
        </p:spPr>
        <p:txBody>
          <a:bodyPr wrap="square" rtlCol="0">
            <a:spAutoFit/>
          </a:bodyPr>
          <a:lstStyle/>
          <a:p>
            <a:pPr algn="ctr"/>
            <a:r>
              <a:rPr lang="en-US" b="1" dirty="0" smtClean="0">
                <a:solidFill>
                  <a:srgbClr val="FFFF00"/>
                </a:solidFill>
              </a:rPr>
              <a:t>Remember, reasons are not your pieces of evidence. </a:t>
            </a:r>
            <a:br>
              <a:rPr lang="en-US" b="1" dirty="0" smtClean="0">
                <a:solidFill>
                  <a:srgbClr val="FFFF00"/>
                </a:solidFill>
              </a:rPr>
            </a:br>
            <a:r>
              <a:rPr lang="en-US" b="1" dirty="0" smtClean="0">
                <a:solidFill>
                  <a:srgbClr val="FFFF00"/>
                </a:solidFill>
              </a:rPr>
              <a:t>Your pieces of evidence back up your </a:t>
            </a:r>
            <a:r>
              <a:rPr lang="en-US" sz="2000" b="1" dirty="0" smtClean="0">
                <a:solidFill>
                  <a:srgbClr val="FFFF00"/>
                </a:solidFill>
              </a:rPr>
              <a:t>reasons</a:t>
            </a:r>
            <a:r>
              <a:rPr lang="en-US" b="1" dirty="0" smtClean="0">
                <a:solidFill>
                  <a:srgbClr val="FFFF00"/>
                </a:solidFill>
              </a:rPr>
              <a:t>. </a:t>
            </a:r>
            <a:br>
              <a:rPr lang="en-US" b="1" dirty="0" smtClean="0">
                <a:solidFill>
                  <a:srgbClr val="FFFF00"/>
                </a:solidFill>
              </a:rPr>
            </a:br>
            <a:r>
              <a:rPr lang="en-US" b="1" dirty="0" smtClean="0">
                <a:solidFill>
                  <a:srgbClr val="FFFF00"/>
                </a:solidFill>
              </a:rPr>
              <a:t>These are not things that directly happened in the story.</a:t>
            </a:r>
          </a:p>
        </p:txBody>
      </p:sp>
      <p:graphicFrame>
        <p:nvGraphicFramePr>
          <p:cNvPr id="6" name="Table 5"/>
          <p:cNvGraphicFramePr>
            <a:graphicFrameLocks noGrp="1"/>
          </p:cNvGraphicFramePr>
          <p:nvPr>
            <p:extLst>
              <p:ext uri="{D42A27DB-BD31-4B8C-83A1-F6EECF244321}">
                <p14:modId xmlns:p14="http://schemas.microsoft.com/office/powerpoint/2010/main" val="2972181653"/>
              </p:ext>
            </p:extLst>
          </p:nvPr>
        </p:nvGraphicFramePr>
        <p:xfrm>
          <a:off x="334601" y="5446417"/>
          <a:ext cx="8388834" cy="1376570"/>
        </p:xfrm>
        <a:graphic>
          <a:graphicData uri="http://schemas.openxmlformats.org/drawingml/2006/table">
            <a:tbl>
              <a:tblPr firstRow="1" bandRow="1">
                <a:tableStyleId>{2D5ABB26-0587-4C30-8999-92F81FD0307C}</a:tableStyleId>
              </a:tblPr>
              <a:tblGrid>
                <a:gridCol w="4194417"/>
                <a:gridCol w="4194417"/>
              </a:tblGrid>
              <a:tr h="462170">
                <a:tc>
                  <a:txBody>
                    <a:bodyPr/>
                    <a:lstStyle/>
                    <a:p>
                      <a:r>
                        <a:rPr lang="en-US" b="1" dirty="0" smtClean="0"/>
                        <a:t>Evidence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Reason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1275">
                <a:tc>
                  <a:txBody>
                    <a:bodyPr/>
                    <a:lstStyle/>
                    <a:p>
                      <a:r>
                        <a:rPr lang="en-US" b="1" dirty="0" smtClean="0"/>
                        <a:t>Caesar gave</a:t>
                      </a:r>
                      <a:r>
                        <a:rPr lang="en-US" b="1" baseline="0" dirty="0" smtClean="0"/>
                        <a:t> away his land and money. He brought back slaves as ransom for Rome, not himself. </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Caesar was not</a:t>
                      </a:r>
                      <a:r>
                        <a:rPr lang="en-US" b="1" baseline="0" dirty="0" smtClean="0"/>
                        <a:t> truly ambitious. </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943338" y="-1540"/>
            <a:ext cx="3193503" cy="400110"/>
          </a:xfrm>
          <a:prstGeom prst="rect">
            <a:avLst/>
          </a:prstGeom>
          <a:noFill/>
        </p:spPr>
        <p:txBody>
          <a:bodyPr wrap="none" rtlCol="0">
            <a:spAutoFit/>
          </a:bodyPr>
          <a:lstStyle/>
          <a:p>
            <a:r>
              <a:rPr lang="en-US" sz="2000" b="1" dirty="0" smtClean="0">
                <a:solidFill>
                  <a:srgbClr val="92D050"/>
                </a:solidFill>
              </a:rPr>
              <a:t>Write this in your Packet!</a:t>
            </a:r>
            <a:endParaRPr lang="en-US" sz="2000" b="1" dirty="0">
              <a:solidFill>
                <a:srgbClr val="92D050"/>
              </a:solidFill>
            </a:endParaRPr>
          </a:p>
        </p:txBody>
      </p:sp>
      <p:cxnSp>
        <p:nvCxnSpPr>
          <p:cNvPr id="5" name="Straight Connector 4"/>
          <p:cNvCxnSpPr/>
          <p:nvPr/>
        </p:nvCxnSpPr>
        <p:spPr>
          <a:xfrm>
            <a:off x="1921790" y="4017376"/>
            <a:ext cx="263471" cy="325813"/>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113820" y="3704095"/>
            <a:ext cx="209488" cy="639094"/>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1485854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4710" y="125437"/>
            <a:ext cx="7055380" cy="969267"/>
          </a:xfrm>
        </p:spPr>
        <p:txBody>
          <a:bodyPr/>
          <a:lstStyle/>
          <a:p>
            <a:r>
              <a:rPr lang="en-US" altLang="en-US" sz="4800" b="1" dirty="0" smtClean="0">
                <a:solidFill>
                  <a:srgbClr val="57BCE5"/>
                </a:solidFill>
              </a:rPr>
              <a:t>Plan your Essay</a:t>
            </a:r>
            <a:endParaRPr lang="en-US" altLang="en-US" sz="4800" b="1" dirty="0">
              <a:solidFill>
                <a:srgbClr val="57BCE5"/>
              </a:solidFill>
            </a:endParaRPr>
          </a:p>
        </p:txBody>
      </p:sp>
      <p:sp>
        <p:nvSpPr>
          <p:cNvPr id="8" name="TextBox 7"/>
          <p:cNvSpPr txBox="1"/>
          <p:nvPr/>
        </p:nvSpPr>
        <p:spPr>
          <a:xfrm>
            <a:off x="5943338" y="-1540"/>
            <a:ext cx="3193503" cy="400110"/>
          </a:xfrm>
          <a:prstGeom prst="rect">
            <a:avLst/>
          </a:prstGeom>
          <a:noFill/>
        </p:spPr>
        <p:txBody>
          <a:bodyPr wrap="none" rtlCol="0">
            <a:spAutoFit/>
          </a:bodyPr>
          <a:lstStyle/>
          <a:p>
            <a:r>
              <a:rPr lang="en-US" sz="2000" b="1" dirty="0" smtClean="0">
                <a:solidFill>
                  <a:srgbClr val="92D050"/>
                </a:solidFill>
              </a:rPr>
              <a:t>Write this in your Packet!</a:t>
            </a:r>
            <a:endParaRPr lang="en-US" sz="2000" b="1" dirty="0">
              <a:solidFill>
                <a:srgbClr val="92D050"/>
              </a:solidFill>
            </a:endParaRPr>
          </a:p>
        </p:txBody>
      </p:sp>
      <p:sp>
        <p:nvSpPr>
          <p:cNvPr id="5" name="TextBox 4"/>
          <p:cNvSpPr txBox="1"/>
          <p:nvPr/>
        </p:nvSpPr>
        <p:spPr>
          <a:xfrm>
            <a:off x="1683695" y="1078290"/>
            <a:ext cx="5690636" cy="369332"/>
          </a:xfrm>
          <a:prstGeom prst="rect">
            <a:avLst/>
          </a:prstGeom>
          <a:noFill/>
          <a:ln w="28575">
            <a:solidFill>
              <a:schemeClr val="tx1"/>
            </a:solidFill>
          </a:ln>
        </p:spPr>
        <p:txBody>
          <a:bodyPr wrap="square" rtlCol="0">
            <a:spAutoFit/>
          </a:bodyPr>
          <a:lstStyle/>
          <a:p>
            <a:pPr algn="ctr"/>
            <a:r>
              <a:rPr lang="en-US" b="1" dirty="0" smtClean="0"/>
              <a:t>Claim Statement</a:t>
            </a:r>
            <a:endParaRPr lang="en-US" b="1" dirty="0"/>
          </a:p>
        </p:txBody>
      </p:sp>
      <p:sp>
        <p:nvSpPr>
          <p:cNvPr id="12" name="TextBox 11"/>
          <p:cNvSpPr txBox="1"/>
          <p:nvPr/>
        </p:nvSpPr>
        <p:spPr>
          <a:xfrm>
            <a:off x="484710" y="1790838"/>
            <a:ext cx="2397975" cy="369332"/>
          </a:xfrm>
          <a:prstGeom prst="rect">
            <a:avLst/>
          </a:prstGeom>
          <a:noFill/>
          <a:ln w="28575">
            <a:solidFill>
              <a:srgbClr val="FFFF00"/>
            </a:solidFill>
          </a:ln>
        </p:spPr>
        <p:txBody>
          <a:bodyPr wrap="square" rtlCol="0">
            <a:spAutoFit/>
          </a:bodyPr>
          <a:lstStyle/>
          <a:p>
            <a:pPr algn="ctr"/>
            <a:r>
              <a:rPr lang="en-US" b="1" dirty="0" smtClean="0"/>
              <a:t>Reason #1</a:t>
            </a:r>
            <a:endParaRPr lang="en-US" b="1" dirty="0"/>
          </a:p>
        </p:txBody>
      </p:sp>
      <p:sp>
        <p:nvSpPr>
          <p:cNvPr id="13" name="TextBox 12"/>
          <p:cNvSpPr txBox="1"/>
          <p:nvPr/>
        </p:nvSpPr>
        <p:spPr>
          <a:xfrm>
            <a:off x="3330030" y="1790838"/>
            <a:ext cx="2397975" cy="369332"/>
          </a:xfrm>
          <a:prstGeom prst="rect">
            <a:avLst/>
          </a:prstGeom>
          <a:noFill/>
          <a:ln w="28575">
            <a:solidFill>
              <a:srgbClr val="FFC000"/>
            </a:solidFill>
          </a:ln>
        </p:spPr>
        <p:txBody>
          <a:bodyPr wrap="square" rtlCol="0">
            <a:spAutoFit/>
          </a:bodyPr>
          <a:lstStyle/>
          <a:p>
            <a:pPr algn="ctr"/>
            <a:r>
              <a:rPr lang="en-US" b="1" dirty="0" smtClean="0"/>
              <a:t>Reason #2</a:t>
            </a:r>
            <a:endParaRPr lang="en-US" b="1" dirty="0"/>
          </a:p>
        </p:txBody>
      </p:sp>
      <p:sp>
        <p:nvSpPr>
          <p:cNvPr id="14" name="TextBox 13"/>
          <p:cNvSpPr txBox="1"/>
          <p:nvPr/>
        </p:nvSpPr>
        <p:spPr>
          <a:xfrm>
            <a:off x="6175350" y="1790838"/>
            <a:ext cx="2397975" cy="646331"/>
          </a:xfrm>
          <a:prstGeom prst="rect">
            <a:avLst/>
          </a:prstGeom>
          <a:noFill/>
          <a:ln w="28575">
            <a:solidFill>
              <a:srgbClr val="00B0F0"/>
            </a:solidFill>
          </a:ln>
        </p:spPr>
        <p:txBody>
          <a:bodyPr wrap="square" rtlCol="0">
            <a:spAutoFit/>
          </a:bodyPr>
          <a:lstStyle/>
          <a:p>
            <a:pPr algn="ctr"/>
            <a:r>
              <a:rPr lang="en-US" b="1" dirty="0" smtClean="0"/>
              <a:t>Counter Claim  Reason </a:t>
            </a:r>
            <a:endParaRPr lang="en-US" b="1" dirty="0"/>
          </a:p>
        </p:txBody>
      </p:sp>
      <p:sp>
        <p:nvSpPr>
          <p:cNvPr id="15" name="TextBox 14"/>
          <p:cNvSpPr txBox="1"/>
          <p:nvPr/>
        </p:nvSpPr>
        <p:spPr>
          <a:xfrm>
            <a:off x="484709" y="2454707"/>
            <a:ext cx="2397975" cy="369332"/>
          </a:xfrm>
          <a:prstGeom prst="rect">
            <a:avLst/>
          </a:prstGeom>
          <a:noFill/>
          <a:ln w="28575">
            <a:solidFill>
              <a:srgbClr val="FFFF00"/>
            </a:solidFill>
          </a:ln>
        </p:spPr>
        <p:txBody>
          <a:bodyPr wrap="square" rtlCol="0">
            <a:spAutoFit/>
          </a:bodyPr>
          <a:lstStyle/>
          <a:p>
            <a:pPr algn="ctr"/>
            <a:r>
              <a:rPr lang="en-US" b="1" dirty="0" smtClean="0"/>
              <a:t>Evidence #1</a:t>
            </a:r>
            <a:endParaRPr lang="en-US" b="1" dirty="0"/>
          </a:p>
        </p:txBody>
      </p:sp>
      <p:sp>
        <p:nvSpPr>
          <p:cNvPr id="16" name="TextBox 15"/>
          <p:cNvSpPr txBox="1"/>
          <p:nvPr/>
        </p:nvSpPr>
        <p:spPr>
          <a:xfrm>
            <a:off x="484708" y="3169687"/>
            <a:ext cx="2397975" cy="369332"/>
          </a:xfrm>
          <a:prstGeom prst="rect">
            <a:avLst/>
          </a:prstGeom>
          <a:noFill/>
          <a:ln w="28575">
            <a:solidFill>
              <a:srgbClr val="FFFF00"/>
            </a:solidFill>
          </a:ln>
        </p:spPr>
        <p:txBody>
          <a:bodyPr wrap="square" rtlCol="0">
            <a:spAutoFit/>
          </a:bodyPr>
          <a:lstStyle/>
          <a:p>
            <a:pPr algn="ctr"/>
            <a:r>
              <a:rPr lang="en-US" b="1" dirty="0" smtClean="0"/>
              <a:t>Evidence #2</a:t>
            </a:r>
            <a:endParaRPr lang="en-US" b="1" dirty="0"/>
          </a:p>
        </p:txBody>
      </p:sp>
      <p:sp>
        <p:nvSpPr>
          <p:cNvPr id="17" name="TextBox 16"/>
          <p:cNvSpPr txBox="1"/>
          <p:nvPr/>
        </p:nvSpPr>
        <p:spPr>
          <a:xfrm>
            <a:off x="3330031" y="2454207"/>
            <a:ext cx="2397975" cy="369332"/>
          </a:xfrm>
          <a:prstGeom prst="rect">
            <a:avLst/>
          </a:prstGeom>
          <a:noFill/>
          <a:ln w="28575">
            <a:solidFill>
              <a:srgbClr val="FFC000"/>
            </a:solidFill>
          </a:ln>
        </p:spPr>
        <p:txBody>
          <a:bodyPr wrap="square" rtlCol="0">
            <a:spAutoFit/>
          </a:bodyPr>
          <a:lstStyle/>
          <a:p>
            <a:pPr algn="ctr"/>
            <a:r>
              <a:rPr lang="en-US" b="1" dirty="0" smtClean="0"/>
              <a:t>Evidence #1</a:t>
            </a:r>
            <a:endParaRPr lang="en-US" b="1" dirty="0"/>
          </a:p>
        </p:txBody>
      </p:sp>
      <p:sp>
        <p:nvSpPr>
          <p:cNvPr id="18" name="TextBox 17"/>
          <p:cNvSpPr txBox="1"/>
          <p:nvPr/>
        </p:nvSpPr>
        <p:spPr>
          <a:xfrm>
            <a:off x="3330030" y="3169187"/>
            <a:ext cx="2397975" cy="369332"/>
          </a:xfrm>
          <a:prstGeom prst="rect">
            <a:avLst/>
          </a:prstGeom>
          <a:noFill/>
          <a:ln w="28575">
            <a:solidFill>
              <a:srgbClr val="FFC000"/>
            </a:solidFill>
          </a:ln>
        </p:spPr>
        <p:txBody>
          <a:bodyPr wrap="square" rtlCol="0">
            <a:spAutoFit/>
          </a:bodyPr>
          <a:lstStyle/>
          <a:p>
            <a:pPr algn="ctr"/>
            <a:r>
              <a:rPr lang="en-US" b="1" dirty="0" smtClean="0"/>
              <a:t>Evidence #2</a:t>
            </a:r>
            <a:endParaRPr lang="en-US" b="1" dirty="0"/>
          </a:p>
        </p:txBody>
      </p:sp>
      <p:sp>
        <p:nvSpPr>
          <p:cNvPr id="19" name="TextBox 18"/>
          <p:cNvSpPr txBox="1"/>
          <p:nvPr/>
        </p:nvSpPr>
        <p:spPr>
          <a:xfrm>
            <a:off x="6175350" y="2708207"/>
            <a:ext cx="2397975" cy="369332"/>
          </a:xfrm>
          <a:prstGeom prst="rect">
            <a:avLst/>
          </a:prstGeom>
          <a:noFill/>
          <a:ln w="28575">
            <a:solidFill>
              <a:srgbClr val="00B0F0"/>
            </a:solidFill>
          </a:ln>
        </p:spPr>
        <p:txBody>
          <a:bodyPr wrap="square" rtlCol="0">
            <a:spAutoFit/>
          </a:bodyPr>
          <a:lstStyle/>
          <a:p>
            <a:pPr algn="ctr"/>
            <a:r>
              <a:rPr lang="en-US" b="1" dirty="0" smtClean="0"/>
              <a:t>Evidence #1</a:t>
            </a:r>
            <a:endParaRPr lang="en-US" b="1" dirty="0"/>
          </a:p>
        </p:txBody>
      </p:sp>
      <p:sp>
        <p:nvSpPr>
          <p:cNvPr id="20" name="TextBox 19"/>
          <p:cNvSpPr txBox="1"/>
          <p:nvPr/>
        </p:nvSpPr>
        <p:spPr>
          <a:xfrm>
            <a:off x="6175349" y="3423187"/>
            <a:ext cx="2397975" cy="369332"/>
          </a:xfrm>
          <a:prstGeom prst="rect">
            <a:avLst/>
          </a:prstGeom>
          <a:noFill/>
          <a:ln w="28575">
            <a:solidFill>
              <a:srgbClr val="00B0F0"/>
            </a:solidFill>
          </a:ln>
        </p:spPr>
        <p:txBody>
          <a:bodyPr wrap="square" rtlCol="0">
            <a:spAutoFit/>
          </a:bodyPr>
          <a:lstStyle/>
          <a:p>
            <a:pPr algn="ctr"/>
            <a:r>
              <a:rPr lang="en-US" b="1" dirty="0" smtClean="0"/>
              <a:t>Refutation #1</a:t>
            </a:r>
            <a:endParaRPr lang="en-US" b="1" dirty="0"/>
          </a:p>
        </p:txBody>
      </p:sp>
      <p:sp>
        <p:nvSpPr>
          <p:cNvPr id="21" name="TextBox 20"/>
          <p:cNvSpPr txBox="1"/>
          <p:nvPr/>
        </p:nvSpPr>
        <p:spPr>
          <a:xfrm>
            <a:off x="6175350" y="4086556"/>
            <a:ext cx="2397975" cy="369332"/>
          </a:xfrm>
          <a:prstGeom prst="rect">
            <a:avLst/>
          </a:prstGeom>
          <a:noFill/>
          <a:ln w="28575">
            <a:solidFill>
              <a:srgbClr val="00B0F0"/>
            </a:solidFill>
          </a:ln>
        </p:spPr>
        <p:txBody>
          <a:bodyPr wrap="square" rtlCol="0">
            <a:spAutoFit/>
          </a:bodyPr>
          <a:lstStyle/>
          <a:p>
            <a:pPr algn="ctr"/>
            <a:r>
              <a:rPr lang="en-US" b="1" dirty="0" smtClean="0"/>
              <a:t>Evidence #2</a:t>
            </a:r>
            <a:endParaRPr lang="en-US" b="1" dirty="0"/>
          </a:p>
        </p:txBody>
      </p:sp>
      <p:sp>
        <p:nvSpPr>
          <p:cNvPr id="22" name="TextBox 21"/>
          <p:cNvSpPr txBox="1"/>
          <p:nvPr/>
        </p:nvSpPr>
        <p:spPr>
          <a:xfrm>
            <a:off x="6175349" y="4801536"/>
            <a:ext cx="2397975" cy="369332"/>
          </a:xfrm>
          <a:prstGeom prst="rect">
            <a:avLst/>
          </a:prstGeom>
          <a:noFill/>
          <a:ln w="28575">
            <a:solidFill>
              <a:srgbClr val="00B0F0"/>
            </a:solidFill>
          </a:ln>
        </p:spPr>
        <p:txBody>
          <a:bodyPr wrap="square" rtlCol="0">
            <a:spAutoFit/>
          </a:bodyPr>
          <a:lstStyle/>
          <a:p>
            <a:pPr algn="ctr"/>
            <a:r>
              <a:rPr lang="en-US" b="1" dirty="0" smtClean="0"/>
              <a:t>Refutation #2</a:t>
            </a:r>
            <a:endParaRPr lang="en-US" b="1" dirty="0"/>
          </a:p>
        </p:txBody>
      </p:sp>
      <p:sp>
        <p:nvSpPr>
          <p:cNvPr id="7" name="TextBox 6"/>
          <p:cNvSpPr txBox="1"/>
          <p:nvPr/>
        </p:nvSpPr>
        <p:spPr>
          <a:xfrm>
            <a:off x="0" y="6488668"/>
            <a:ext cx="9270487" cy="369332"/>
          </a:xfrm>
          <a:prstGeom prst="rect">
            <a:avLst/>
          </a:prstGeom>
          <a:noFill/>
        </p:spPr>
        <p:txBody>
          <a:bodyPr wrap="none" rtlCol="0">
            <a:spAutoFit/>
          </a:bodyPr>
          <a:lstStyle/>
          <a:p>
            <a:r>
              <a:rPr lang="en-US" b="1" dirty="0" smtClean="0"/>
              <a:t>Double check, does your refutation repeat any evidence you have for your side?</a:t>
            </a:r>
            <a:endParaRPr lang="en-US" b="1" dirty="0"/>
          </a:p>
        </p:txBody>
      </p:sp>
      <p:cxnSp>
        <p:nvCxnSpPr>
          <p:cNvPr id="10" name="Straight Connector 9"/>
          <p:cNvCxnSpPr>
            <a:stCxn id="12" idx="2"/>
            <a:endCxn id="15" idx="0"/>
          </p:cNvCxnSpPr>
          <p:nvPr/>
        </p:nvCxnSpPr>
        <p:spPr>
          <a:xfrm flipH="1">
            <a:off x="1683697" y="2160170"/>
            <a:ext cx="1" cy="294537"/>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683695" y="2841822"/>
            <a:ext cx="1" cy="294537"/>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29017" y="2160170"/>
            <a:ext cx="1" cy="29453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529015" y="2841822"/>
            <a:ext cx="1" cy="29453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7374335" y="2424036"/>
            <a:ext cx="1" cy="294537"/>
          </a:xfrm>
          <a:prstGeom prst="line">
            <a:avLst/>
          </a:prstGeom>
          <a:ln>
            <a:solidFill>
              <a:srgbClr val="57BCE5"/>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374333" y="3105688"/>
            <a:ext cx="1" cy="294537"/>
          </a:xfrm>
          <a:prstGeom prst="line">
            <a:avLst/>
          </a:prstGeom>
          <a:ln>
            <a:solidFill>
              <a:srgbClr val="57BCE5"/>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7374333" y="3787306"/>
            <a:ext cx="1" cy="294537"/>
          </a:xfrm>
          <a:prstGeom prst="line">
            <a:avLst/>
          </a:prstGeom>
          <a:ln>
            <a:solidFill>
              <a:srgbClr val="57BCE5"/>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7374331" y="4468958"/>
            <a:ext cx="1" cy="294537"/>
          </a:xfrm>
          <a:prstGeom prst="line">
            <a:avLst/>
          </a:prstGeom>
          <a:ln>
            <a:solidFill>
              <a:srgbClr val="57BCE5"/>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825336">
            <a:off x="7783372" y="357586"/>
            <a:ext cx="1250663" cy="461665"/>
          </a:xfrm>
          <a:prstGeom prst="rect">
            <a:avLst/>
          </a:prstGeom>
          <a:noFill/>
        </p:spPr>
        <p:txBody>
          <a:bodyPr wrap="none" rtlCol="0">
            <a:spAutoFit/>
          </a:bodyPr>
          <a:lstStyle/>
          <a:p>
            <a:r>
              <a:rPr lang="en-US" sz="2400" b="1" dirty="0" smtClean="0">
                <a:solidFill>
                  <a:srgbClr val="FFFF00"/>
                </a:solidFill>
              </a:rPr>
              <a:t>Review</a:t>
            </a:r>
            <a:endParaRPr lang="en-US" sz="2400" b="1" dirty="0">
              <a:solidFill>
                <a:srgbClr val="FFFF00"/>
              </a:solidFill>
            </a:endParaRPr>
          </a:p>
        </p:txBody>
      </p:sp>
    </p:spTree>
    <p:extLst>
      <p:ext uri="{BB962C8B-B14F-4D97-AF65-F5344CB8AC3E}">
        <p14:creationId xmlns:p14="http://schemas.microsoft.com/office/powerpoint/2010/main" val="541503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8217</TotalTime>
  <Words>874</Words>
  <Application>Microsoft Office PowerPoint</Application>
  <PresentationFormat>On-screen Show (4:3)</PresentationFormat>
  <Paragraphs>129</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Microsoft YaHei</vt:lpstr>
      <vt:lpstr>Arial</vt:lpstr>
      <vt:lpstr>Calibri</vt:lpstr>
      <vt:lpstr>Century Gothic</vt:lpstr>
      <vt:lpstr>Times New Roman</vt:lpstr>
      <vt:lpstr>Wingdings</vt:lpstr>
      <vt:lpstr>Wingdings 3</vt:lpstr>
      <vt:lpstr>Ion</vt:lpstr>
      <vt:lpstr>English 10 </vt:lpstr>
      <vt:lpstr>Announcements</vt:lpstr>
      <vt:lpstr>PowerPoint Presentation</vt:lpstr>
      <vt:lpstr>Essay Schedule</vt:lpstr>
      <vt:lpstr>Writing Packets</vt:lpstr>
      <vt:lpstr>Reminders</vt:lpstr>
      <vt:lpstr>The Prompt </vt:lpstr>
      <vt:lpstr>Planning Your Claim</vt:lpstr>
      <vt:lpstr>Plan your Essay</vt:lpstr>
      <vt:lpstr>Building an Introduction</vt:lpstr>
      <vt:lpstr>Hook Ideas</vt:lpstr>
      <vt:lpstr>Building an Introduction</vt:lpstr>
      <vt:lpstr>Embedding Quotations</vt:lpstr>
      <vt:lpstr>Building a Counter Claim</vt:lpstr>
      <vt:lpstr>Building a Body Paragraph</vt:lpstr>
      <vt:lpstr>Building a Solid Conclusion</vt:lpstr>
      <vt:lpstr>Conclusion Examples:</vt:lpstr>
    </vt:vector>
  </TitlesOfParts>
  <Company>Salem-Keizer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10</dc:title>
  <dc:creator>Christopher Spaulding</dc:creator>
  <cp:lastModifiedBy>Christopher Spaulding</cp:lastModifiedBy>
  <cp:revision>108</cp:revision>
  <dcterms:created xsi:type="dcterms:W3CDTF">2015-01-26T20:17:14Z</dcterms:created>
  <dcterms:modified xsi:type="dcterms:W3CDTF">2016-03-10T15:36:29Z</dcterms:modified>
</cp:coreProperties>
</file>